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Content"/>
      <p:regular r:id="rId44"/>
      <p:bold r:id="rId45"/>
    </p:embeddedFon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hOKNv+z8hRk0BQgsLsq6vXgbij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Content-regular.fntdata"/><Relationship Id="rId43" Type="http://schemas.openxmlformats.org/officeDocument/2006/relationships/slide" Target="slides/slide38.xml"/><Relationship Id="rId46" Type="http://schemas.openxmlformats.org/officeDocument/2006/relationships/font" Target="fonts/CenturyGothic-regular.fntdata"/><Relationship Id="rId45" Type="http://schemas.openxmlformats.org/officeDocument/2006/relationships/font" Target="fonts/Conten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4e3bd41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4e3bd410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94e3bd41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9"/>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EE52A4"/>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50"/>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0"/>
          <p:cNvSpPr/>
          <p:nvPr>
            <p:ph idx="2" type="pic"/>
          </p:nvPr>
        </p:nvSpPr>
        <p:spPr>
          <a:xfrm>
            <a:off x="1154955" y="685799"/>
            <a:ext cx="8825658" cy="3640667"/>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81" name="Google Shape;81;p50"/>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5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51"/>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1"/>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5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52"/>
          <p:cNvSpPr txBox="1"/>
          <p:nvPr>
            <p:ph type="title"/>
          </p:nvPr>
        </p:nvSpPr>
        <p:spPr>
          <a:xfrm>
            <a:off x="1574800"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2"/>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52"/>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5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52"/>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EE52A4"/>
                </a:solidFill>
                <a:latin typeface="Arial"/>
                <a:ea typeface="Arial"/>
                <a:cs typeface="Arial"/>
                <a:sym typeface="Arial"/>
              </a:rPr>
              <a:t>“</a:t>
            </a:r>
            <a:endParaRPr/>
          </a:p>
        </p:txBody>
      </p:sp>
      <p:sp>
        <p:nvSpPr>
          <p:cNvPr id="99" name="Google Shape;99;p52"/>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EE52A4"/>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53"/>
          <p:cNvSpPr txBox="1"/>
          <p:nvPr>
            <p:ph type="title"/>
          </p:nvPr>
        </p:nvSpPr>
        <p:spPr>
          <a:xfrm>
            <a:off x="1154954" y="3124201"/>
            <a:ext cx="8825659"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3"/>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5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5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4"/>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54"/>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54"/>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54"/>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54"/>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54"/>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54"/>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5" name="Google Shape;115;p54"/>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6" name="Google Shape;116;p5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5"/>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55"/>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55"/>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55"/>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55"/>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Google Shape;126;p55"/>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55"/>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55"/>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9" name="Google Shape;129;p55"/>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5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31" name="Google Shape;131;p5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32" name="Google Shape;132;p5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56"/>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5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57"/>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7"/>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5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9" name="Shape 159"/>
        <p:cNvGrpSpPr/>
        <p:nvPr/>
      </p:nvGrpSpPr>
      <p:grpSpPr>
        <a:xfrm>
          <a:off x="0" y="0"/>
          <a:ext cx="0" cy="0"/>
          <a:chOff x="0" y="0"/>
          <a:chExt cx="0" cy="0"/>
        </a:xfrm>
      </p:grpSpPr>
      <p:sp>
        <p:nvSpPr>
          <p:cNvPr id="160" name="Google Shape;160;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4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62" name="Google Shape;162;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3"/>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3"/>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4"/>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44"/>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4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5"/>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45"/>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45"/>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45"/>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4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48"/>
          <p:cNvSpPr txBox="1"/>
          <p:nvPr>
            <p:ph type="title"/>
          </p:nvPr>
        </p:nvSpPr>
        <p:spPr>
          <a:xfrm>
            <a:off x="1154954" y="1447800"/>
            <a:ext cx="3401063"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8"/>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48"/>
          <p:cNvSpPr txBox="1"/>
          <p:nvPr>
            <p:ph idx="2" type="body"/>
          </p:nvPr>
        </p:nvSpPr>
        <p:spPr>
          <a:xfrm>
            <a:off x="1154955" y="3129280"/>
            <a:ext cx="3401062"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4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49"/>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9"/>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EE52A4"/>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4" name="Google Shape;74;p49"/>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4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slideLayout" Target="../slideLayouts/slideLayout1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38"/>
          <p:cNvPicPr preferRelativeResize="0"/>
          <p:nvPr/>
        </p:nvPicPr>
        <p:blipFill rotWithShape="1">
          <a:blip r:embed="rId2">
            <a:alphaModFix/>
          </a:blip>
          <a:srcRect b="0" l="3644" r="0" t="0"/>
          <a:stretch/>
        </p:blipFill>
        <p:spPr>
          <a:xfrm>
            <a:off x="0" y="2669685"/>
            <a:ext cx="4035669" cy="4188315"/>
          </a:xfrm>
          <a:prstGeom prst="rect">
            <a:avLst/>
          </a:prstGeom>
          <a:noFill/>
          <a:ln>
            <a:noFill/>
          </a:ln>
        </p:spPr>
      </p:pic>
      <p:pic>
        <p:nvPicPr>
          <p:cNvPr id="11" name="Google Shape;11;p38"/>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3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38"/>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38"/>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 name="Google Shape;15;p3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3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EE52A4"/>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EE52A4"/>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EE52A4"/>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7" name="Shape 147"/>
        <p:cNvGrpSpPr/>
        <p:nvPr/>
      </p:nvGrpSpPr>
      <p:grpSpPr>
        <a:xfrm>
          <a:off x="0" y="0"/>
          <a:ext cx="0" cy="0"/>
          <a:chOff x="0" y="0"/>
          <a:chExt cx="0" cy="0"/>
        </a:xfrm>
      </p:grpSpPr>
      <p:pic>
        <p:nvPicPr>
          <p:cNvPr id="148" name="Google Shape;148;p41"/>
          <p:cNvPicPr preferRelativeResize="0"/>
          <p:nvPr/>
        </p:nvPicPr>
        <p:blipFill rotWithShape="1">
          <a:blip r:embed="rId2">
            <a:alphaModFix/>
          </a:blip>
          <a:srcRect b="0" l="3644" r="0" t="0"/>
          <a:stretch/>
        </p:blipFill>
        <p:spPr>
          <a:xfrm>
            <a:off x="0" y="2669685"/>
            <a:ext cx="4035669" cy="4188315"/>
          </a:xfrm>
          <a:prstGeom prst="rect">
            <a:avLst/>
          </a:prstGeom>
          <a:noFill/>
          <a:ln>
            <a:noFill/>
          </a:ln>
        </p:spPr>
      </p:pic>
      <p:pic>
        <p:nvPicPr>
          <p:cNvPr id="149" name="Google Shape;149;p4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50" name="Google Shape;150;p4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4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52" name="Google Shape;152;p4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3" name="Google Shape;153;p4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5" name="Google Shape;155;p4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EE52A4"/>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EE52A4"/>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EE52A4"/>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EE52A4"/>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6" name="Google Shape;156;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7" name="Google Shape;157;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8" name="Google Shape;158;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hyperlink" Target="https://creativecommons.org/licenses/by-sa/3.0/" TargetMode="External"/><Relationship Id="rId10" Type="http://schemas.openxmlformats.org/officeDocument/2006/relationships/hyperlink" Target="https://blog.csdn.net/qq_29831163/article/details/89887655"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de.wikipedia.org/wiki/Sigmoidfunktion" TargetMode="External"/><Relationship Id="rId9" Type="http://schemas.openxmlformats.org/officeDocument/2006/relationships/image" Target="../media/image11.jpg"/><Relationship Id="rId5" Type="http://schemas.openxmlformats.org/officeDocument/2006/relationships/hyperlink" Target="https://creativecommons.org/licenses/by-sa/3.0/" TargetMode="External"/><Relationship Id="rId6" Type="http://schemas.openxmlformats.org/officeDocument/2006/relationships/image" Target="../media/image35.png"/><Relationship Id="rId7" Type="http://schemas.openxmlformats.org/officeDocument/2006/relationships/hyperlink" Target="https://ja.wikipedia.org/wiki/%E3%82%B7%E3%82%B0%E3%83%A2%E3%82%A4%E3%83%89%E9%96%A2%E6%95%B0" TargetMode="External"/><Relationship Id="rId8"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rive.google.com/file/d/1D7vxZXJ0xBiYTTd8z4IvEbO9us5lxzMm/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 name="Shape 168"/>
        <p:cNvGrpSpPr/>
        <p:nvPr/>
      </p:nvGrpSpPr>
      <p:grpSpPr>
        <a:xfrm>
          <a:off x="0" y="0"/>
          <a:ext cx="0" cy="0"/>
          <a:chOff x="0" y="0"/>
          <a:chExt cx="0" cy="0"/>
        </a:xfrm>
      </p:grpSpPr>
      <p:pic>
        <p:nvPicPr>
          <p:cNvPr id="169" name="Google Shape;169;p1"/>
          <p:cNvPicPr preferRelativeResize="0"/>
          <p:nvPr/>
        </p:nvPicPr>
        <p:blipFill rotWithShape="1">
          <a:blip r:embed="rId3">
            <a:alphaModFix amt="40000"/>
          </a:blip>
          <a:srcRect b="0" l="0" r="0" t="0"/>
          <a:stretch/>
        </p:blipFill>
        <p:spPr>
          <a:xfrm>
            <a:off x="20" y="10"/>
            <a:ext cx="12191980" cy="6857990"/>
          </a:xfrm>
          <a:prstGeom prst="rect">
            <a:avLst/>
          </a:prstGeom>
          <a:noFill/>
          <a:ln>
            <a:noFill/>
          </a:ln>
        </p:spPr>
      </p:pic>
      <p:sp>
        <p:nvSpPr>
          <p:cNvPr id="170" name="Google Shape;170;p1"/>
          <p:cNvSpPr txBox="1"/>
          <p:nvPr>
            <p:ph type="ctrTitle"/>
          </p:nvPr>
        </p:nvSpPr>
        <p:spPr>
          <a:xfrm>
            <a:off x="1154955" y="1447800"/>
            <a:ext cx="8825658" cy="4676775"/>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6480"/>
              <a:buFont typeface="Century Gothic"/>
              <a:buNone/>
            </a:pPr>
            <a:r>
              <a:rPr lang="en-US" sz="6480">
                <a:solidFill>
                  <a:schemeClr val="lt1"/>
                </a:solidFill>
              </a:rPr>
              <a:t>Neural networks –activation functions, optimizers and Multi-class classification </a:t>
            </a:r>
            <a:br>
              <a:rPr lang="en-US" sz="6480">
                <a:solidFill>
                  <a:schemeClr val="lt1"/>
                </a:solidFill>
              </a:rPr>
            </a:br>
            <a:endParaRPr sz="6480">
              <a:solidFill>
                <a:schemeClr val="lt1"/>
              </a:solidFill>
            </a:endParaRPr>
          </a:p>
        </p:txBody>
      </p:sp>
      <p:sp>
        <p:nvSpPr>
          <p:cNvPr id="171" name="Google Shape;171;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solidFill>
                <a:schemeClr val="lt1"/>
              </a:solidFill>
            </a:endParaRPr>
          </a:p>
          <a:p>
            <a:pPr indent="0" lvl="0" marL="0" rtl="0" algn="l">
              <a:spcBef>
                <a:spcPts val="1000"/>
              </a:spcBef>
              <a:spcAft>
                <a:spcPts val="0"/>
              </a:spcAft>
              <a:buSzPts val="1600"/>
              <a:buNone/>
            </a:pPr>
            <a:r>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228" name="Google Shape;228;p10"/>
          <p:cNvPicPr preferRelativeResize="0"/>
          <p:nvPr>
            <p:ph idx="1" type="body"/>
          </p:nvPr>
        </p:nvPicPr>
        <p:blipFill rotWithShape="1">
          <a:blip r:embed="rId3">
            <a:alphaModFix/>
          </a:blip>
          <a:srcRect b="0" l="0" r="0" t="0"/>
          <a:stretch/>
        </p:blipFill>
        <p:spPr>
          <a:xfrm>
            <a:off x="1228725" y="2383631"/>
            <a:ext cx="2638425" cy="2524125"/>
          </a:xfrm>
          <a:prstGeom prst="rect">
            <a:avLst/>
          </a:prstGeom>
          <a:noFill/>
          <a:ln>
            <a:noFill/>
          </a:ln>
        </p:spPr>
      </p:pic>
      <p:pic>
        <p:nvPicPr>
          <p:cNvPr id="229" name="Google Shape;229;p10"/>
          <p:cNvPicPr preferRelativeResize="0"/>
          <p:nvPr/>
        </p:nvPicPr>
        <p:blipFill rotWithShape="1">
          <a:blip r:embed="rId4">
            <a:alphaModFix/>
          </a:blip>
          <a:srcRect b="0" l="0" r="0" t="0"/>
          <a:stretch/>
        </p:blipFill>
        <p:spPr>
          <a:xfrm>
            <a:off x="4910138" y="2752725"/>
            <a:ext cx="4943475" cy="203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Activation functions</a:t>
            </a:r>
            <a:endParaRPr/>
          </a:p>
        </p:txBody>
      </p:sp>
      <p:sp>
        <p:nvSpPr>
          <p:cNvPr id="235" name="Google Shape;235;p1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1480"/>
              <a:buChar char="►"/>
            </a:pPr>
            <a:r>
              <a:rPr b="1" lang="en-US" sz="1850"/>
              <a:t>Why activation function?</a:t>
            </a:r>
            <a:endParaRPr/>
          </a:p>
          <a:p>
            <a:pPr indent="0" lvl="0" marL="0" rtl="0" algn="l">
              <a:lnSpc>
                <a:spcPct val="80000"/>
              </a:lnSpc>
              <a:spcBef>
                <a:spcPts val="1000"/>
              </a:spcBef>
              <a:spcAft>
                <a:spcPts val="0"/>
              </a:spcAft>
              <a:buSzPts val="1480"/>
              <a:buNone/>
            </a:pPr>
            <a:r>
              <a:rPr lang="en-US" sz="1850"/>
              <a:t>If we do not apply a Activation function then the output signal would simply be a simple </a:t>
            </a:r>
            <a:r>
              <a:rPr b="1" i="1" lang="en-US" sz="1850"/>
              <a:t>linear function</a:t>
            </a:r>
            <a:r>
              <a:rPr i="1" lang="en-US" sz="1850"/>
              <a:t>.</a:t>
            </a:r>
            <a:endParaRPr/>
          </a:p>
          <a:p>
            <a:pPr indent="0" lvl="0" marL="0" rtl="0" algn="l">
              <a:lnSpc>
                <a:spcPct val="80000"/>
              </a:lnSpc>
              <a:spcBef>
                <a:spcPts val="1000"/>
              </a:spcBef>
              <a:spcAft>
                <a:spcPts val="0"/>
              </a:spcAft>
              <a:buSzPts val="1480"/>
              <a:buNone/>
            </a:pPr>
            <a:r>
              <a:rPr lang="en-US" sz="1850"/>
              <a:t>A </a:t>
            </a:r>
            <a:r>
              <a:rPr i="1" lang="en-US" sz="1850"/>
              <a:t>linear function</a:t>
            </a:r>
            <a:r>
              <a:rPr lang="en-US" sz="1850"/>
              <a:t> is just a polynomial of </a:t>
            </a:r>
            <a:r>
              <a:rPr b="1" lang="en-US" sz="1850"/>
              <a:t>one degree. </a:t>
            </a:r>
            <a:r>
              <a:rPr lang="en-US" sz="1850"/>
              <a:t>Now, a linear equation is easy to solve but they are limited in their complexity and have less power to learn complex functional mappings from data. </a:t>
            </a:r>
            <a:endParaRPr/>
          </a:p>
          <a:p>
            <a:pPr indent="0" lvl="0" marL="0" rtl="0" algn="l">
              <a:lnSpc>
                <a:spcPct val="80000"/>
              </a:lnSpc>
              <a:spcBef>
                <a:spcPts val="1000"/>
              </a:spcBef>
              <a:spcAft>
                <a:spcPts val="0"/>
              </a:spcAft>
              <a:buSzPts val="1480"/>
              <a:buNone/>
            </a:pPr>
            <a:r>
              <a:rPr lang="en-US" sz="1850"/>
              <a:t>A Neural Network without Activation function would simply be a </a:t>
            </a:r>
            <a:r>
              <a:rPr b="1" lang="en-US" sz="1850"/>
              <a:t>Linear regression Model, </a:t>
            </a:r>
            <a:r>
              <a:rPr lang="en-US" sz="1850"/>
              <a:t>which has limited power and does not performs good most of the times. </a:t>
            </a:r>
            <a:endParaRPr/>
          </a:p>
          <a:p>
            <a:pPr indent="0" lvl="0" marL="0" rtl="0" algn="l">
              <a:lnSpc>
                <a:spcPct val="80000"/>
              </a:lnSpc>
              <a:spcBef>
                <a:spcPts val="1000"/>
              </a:spcBef>
              <a:spcAft>
                <a:spcPts val="0"/>
              </a:spcAft>
              <a:buSzPts val="1480"/>
              <a:buNone/>
            </a:pPr>
            <a:r>
              <a:rPr lang="en-US" sz="1850"/>
              <a:t>We want our Neural Network to not just learn and compute a linear function but something more complicated than that. </a:t>
            </a:r>
            <a:endParaRPr/>
          </a:p>
          <a:p>
            <a:pPr indent="0" lvl="0" marL="0" rtl="0" algn="l">
              <a:lnSpc>
                <a:spcPct val="80000"/>
              </a:lnSpc>
              <a:spcBef>
                <a:spcPts val="1000"/>
              </a:spcBef>
              <a:spcAft>
                <a:spcPts val="0"/>
              </a:spcAft>
              <a:buSzPts val="1480"/>
              <a:buNone/>
            </a:pPr>
            <a:r>
              <a:rPr i="1" lang="en-US" sz="1850"/>
              <a:t>Also without activation function our Neural network would not be able to learn and model other complicated kinds of data such as images, videos , audio , speech etc</a:t>
            </a:r>
            <a:endParaRPr sz="18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12"/>
          <p:cNvSpPr txBox="1"/>
          <p:nvPr>
            <p:ph type="title"/>
          </p:nvPr>
        </p:nvSpPr>
        <p:spPr>
          <a:xfrm>
            <a:off x="648931" y="629266"/>
            <a:ext cx="4166510" cy="16223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2900"/>
              <a:buFont typeface="Century Gothic"/>
              <a:buNone/>
            </a:pPr>
            <a:r>
              <a:rPr lang="en-US" sz="2900"/>
              <a:t>Important properties of Activation functions</a:t>
            </a:r>
            <a:endParaRPr/>
          </a:p>
        </p:txBody>
      </p:sp>
      <p:sp>
        <p:nvSpPr>
          <p:cNvPr id="241" name="Google Shape;241;p12"/>
          <p:cNvSpPr txBox="1"/>
          <p:nvPr>
            <p:ph idx="1" type="body"/>
          </p:nvPr>
        </p:nvSpPr>
        <p:spPr>
          <a:xfrm>
            <a:off x="648931" y="2438400"/>
            <a:ext cx="4166509" cy="378541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Differentiable</a:t>
            </a:r>
            <a:endParaRPr/>
          </a:p>
          <a:p>
            <a:pPr indent="-342900" lvl="0" marL="342900" rtl="0" algn="l">
              <a:spcBef>
                <a:spcPts val="1000"/>
              </a:spcBef>
              <a:spcAft>
                <a:spcPts val="0"/>
              </a:spcAft>
              <a:buSzPts val="1600"/>
              <a:buChar char="►"/>
            </a:pPr>
            <a:r>
              <a:rPr lang="en-US"/>
              <a:t>Add non linearity to the model</a:t>
            </a:r>
            <a:endParaRPr/>
          </a:p>
          <a:p>
            <a:pPr indent="-241300" lvl="0" marL="342900" rtl="0" algn="l">
              <a:spcBef>
                <a:spcPts val="1000"/>
              </a:spcBef>
              <a:spcAft>
                <a:spcPts val="0"/>
              </a:spcAft>
              <a:buSzPts val="1600"/>
              <a:buNone/>
            </a:pPr>
            <a:r>
              <a:t/>
            </a:r>
            <a:endParaRPr/>
          </a:p>
        </p:txBody>
      </p:sp>
      <p:sp>
        <p:nvSpPr>
          <p:cNvPr id="242" name="Google Shape;242;p12"/>
          <p:cNvSpPr/>
          <p:nvPr/>
        </p:nvSpPr>
        <p:spPr>
          <a:xfrm>
            <a:off x="4994020"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3" name="Google Shape;243;p12"/>
          <p:cNvSpPr/>
          <p:nvPr/>
        </p:nvSpPr>
        <p:spPr>
          <a:xfrm>
            <a:off x="6093992" y="0"/>
            <a:ext cx="6098427"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4" name="Google Shape;244;p12"/>
          <p:cNvSpPr/>
          <p:nvPr/>
        </p:nvSpPr>
        <p:spPr>
          <a:xfrm rot="-5400000">
            <a:off x="2450577" y="2756642"/>
            <a:ext cx="6858000" cy="1344715"/>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descr="A close up of a map&#10;&#10;Description automatically generated" id="245" name="Google Shape;245;p12"/>
          <p:cNvPicPr preferRelativeResize="0"/>
          <p:nvPr/>
        </p:nvPicPr>
        <p:blipFill rotWithShape="1">
          <a:blip r:embed="rId4">
            <a:alphaModFix/>
          </a:blip>
          <a:srcRect b="0" l="0" r="0" t="0"/>
          <a:stretch/>
        </p:blipFill>
        <p:spPr>
          <a:xfrm>
            <a:off x="6093992" y="704054"/>
            <a:ext cx="5449889" cy="5449889"/>
          </a:xfrm>
          <a:prstGeom prst="rect">
            <a:avLst/>
          </a:prstGeom>
          <a:noFill/>
          <a:ln>
            <a:noFill/>
          </a:ln>
        </p:spPr>
      </p:pic>
      <p:sp>
        <p:nvSpPr>
          <p:cNvPr id="246" name="Google Shape;246;p12"/>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Important activation functions</a:t>
            </a:r>
            <a:endParaRPr/>
          </a:p>
        </p:txBody>
      </p:sp>
      <p:sp>
        <p:nvSpPr>
          <p:cNvPr id="252" name="Google Shape;252;p1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Sigmoid or logistic</a:t>
            </a:r>
            <a:endParaRPr/>
          </a:p>
          <a:p>
            <a:pPr indent="-342900" lvl="0" marL="342900" rtl="0" algn="l">
              <a:spcBef>
                <a:spcPts val="1000"/>
              </a:spcBef>
              <a:spcAft>
                <a:spcPts val="0"/>
              </a:spcAft>
              <a:buSzPts val="1600"/>
              <a:buChar char="►"/>
            </a:pPr>
            <a:r>
              <a:rPr lang="en-US"/>
              <a:t>Tanh</a:t>
            </a:r>
            <a:endParaRPr/>
          </a:p>
          <a:p>
            <a:pPr indent="-342900" lvl="0" marL="342900" rtl="0" algn="l">
              <a:spcBef>
                <a:spcPts val="1000"/>
              </a:spcBef>
              <a:spcAft>
                <a:spcPts val="0"/>
              </a:spcAft>
              <a:buSzPts val="1600"/>
              <a:buChar char="►"/>
            </a:pPr>
            <a:r>
              <a:rPr lang="en-US"/>
              <a:t>ReLu</a:t>
            </a:r>
            <a:endParaRPr/>
          </a:p>
        </p:txBody>
      </p:sp>
      <p:pic>
        <p:nvPicPr>
          <p:cNvPr id="253" name="Google Shape;253;p13"/>
          <p:cNvPicPr preferRelativeResize="0"/>
          <p:nvPr/>
        </p:nvPicPr>
        <p:blipFill rotWithShape="1">
          <a:blip r:embed="rId3">
            <a:alphaModFix/>
          </a:blip>
          <a:srcRect b="0" l="0" r="0" t="0"/>
          <a:stretch/>
        </p:blipFill>
        <p:spPr>
          <a:xfrm>
            <a:off x="5362575" y="3153723"/>
            <a:ext cx="1952625" cy="837251"/>
          </a:xfrm>
          <a:prstGeom prst="rect">
            <a:avLst/>
          </a:prstGeom>
          <a:noFill/>
          <a:ln>
            <a:noFill/>
          </a:ln>
        </p:spPr>
      </p:pic>
      <p:sp>
        <p:nvSpPr>
          <p:cNvPr id="254" name="Google Shape;254;p13"/>
          <p:cNvSpPr txBox="1"/>
          <p:nvPr/>
        </p:nvSpPr>
        <p:spPr>
          <a:xfrm>
            <a:off x="5362575" y="4103213"/>
            <a:ext cx="19526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u="sng">
                <a:solidFill>
                  <a:schemeClr val="lt1"/>
                </a:solidFill>
                <a:latin typeface="Century Gothic"/>
                <a:ea typeface="Century Gothic"/>
                <a:cs typeface="Century Gothic"/>
                <a:sym typeface="Century Gothic"/>
                <a:hlinkClick r:id="rId4">
                  <a:extLst>
                    <a:ext uri="{A12FA001-AC4F-418D-AE19-62706E023703}">
                      <ahyp:hlinkClr val="tx"/>
                    </a:ext>
                  </a:extLst>
                </a:hlinkClick>
              </a:rPr>
              <a:t>This Photo</a:t>
            </a:r>
            <a:r>
              <a:rPr lang="en-US" sz="900">
                <a:solidFill>
                  <a:schemeClr val="lt1"/>
                </a:solidFill>
                <a:latin typeface="Century Gothic"/>
                <a:ea typeface="Century Gothic"/>
                <a:cs typeface="Century Gothic"/>
                <a:sym typeface="Century Gothic"/>
              </a:rPr>
              <a:t> by Unknown Author is licensed under </a:t>
            </a:r>
            <a:r>
              <a:rPr lang="en-US" sz="900" u="sng">
                <a:solidFill>
                  <a:schemeClr val="lt1"/>
                </a:solidFill>
                <a:latin typeface="Century Gothic"/>
                <a:ea typeface="Century Gothic"/>
                <a:cs typeface="Century Gothic"/>
                <a:sym typeface="Century Gothic"/>
                <a:hlinkClick r:id="rId5">
                  <a:extLst>
                    <a:ext uri="{A12FA001-AC4F-418D-AE19-62706E023703}">
                      <ahyp:hlinkClr val="tx"/>
                    </a:ext>
                  </a:extLst>
                </a:hlinkClick>
              </a:rPr>
              <a:t>CC BY-SA</a:t>
            </a:r>
            <a:endParaRPr sz="900">
              <a:solidFill>
                <a:schemeClr val="lt1"/>
              </a:solidFill>
              <a:latin typeface="Century Gothic"/>
              <a:ea typeface="Century Gothic"/>
              <a:cs typeface="Century Gothic"/>
              <a:sym typeface="Century Gothic"/>
            </a:endParaRPr>
          </a:p>
        </p:txBody>
      </p:sp>
      <p:pic>
        <p:nvPicPr>
          <p:cNvPr id="255" name="Google Shape;255;p13"/>
          <p:cNvPicPr preferRelativeResize="0"/>
          <p:nvPr/>
        </p:nvPicPr>
        <p:blipFill rotWithShape="1">
          <a:blip r:embed="rId6">
            <a:alphaModFix/>
          </a:blip>
          <a:srcRect b="0" l="0" r="0" t="0"/>
          <a:stretch/>
        </p:blipFill>
        <p:spPr>
          <a:xfrm>
            <a:off x="5145860" y="2873543"/>
            <a:ext cx="2928943" cy="2145639"/>
          </a:xfrm>
          <a:prstGeom prst="rect">
            <a:avLst/>
          </a:prstGeom>
          <a:noFill/>
          <a:ln>
            <a:noFill/>
          </a:ln>
        </p:spPr>
      </p:pic>
      <p:sp>
        <p:nvSpPr>
          <p:cNvPr id="256" name="Google Shape;256;p13"/>
          <p:cNvSpPr txBox="1"/>
          <p:nvPr/>
        </p:nvSpPr>
        <p:spPr>
          <a:xfrm>
            <a:off x="5145860" y="5089333"/>
            <a:ext cx="2928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u="sng">
                <a:solidFill>
                  <a:schemeClr val="lt1"/>
                </a:solidFill>
                <a:latin typeface="Century Gothic"/>
                <a:ea typeface="Century Gothic"/>
                <a:cs typeface="Century Gothic"/>
                <a:sym typeface="Century Gothic"/>
                <a:hlinkClick r:id="rId7">
                  <a:extLst>
                    <a:ext uri="{A12FA001-AC4F-418D-AE19-62706E023703}">
                      <ahyp:hlinkClr val="tx"/>
                    </a:ext>
                  </a:extLst>
                </a:hlinkClick>
              </a:rPr>
              <a:t>This Photo</a:t>
            </a:r>
            <a:r>
              <a:rPr lang="en-US" sz="900">
                <a:solidFill>
                  <a:schemeClr val="lt1"/>
                </a:solidFill>
                <a:latin typeface="Century Gothic"/>
                <a:ea typeface="Century Gothic"/>
                <a:cs typeface="Century Gothic"/>
                <a:sym typeface="Century Gothic"/>
              </a:rPr>
              <a:t> by Unknown Author is licensed under </a:t>
            </a:r>
            <a:r>
              <a:rPr lang="en-US" sz="900" u="sng">
                <a:solidFill>
                  <a:schemeClr val="lt1"/>
                </a:solidFill>
                <a:latin typeface="Century Gothic"/>
                <a:ea typeface="Century Gothic"/>
                <a:cs typeface="Century Gothic"/>
                <a:sym typeface="Century Gothic"/>
                <a:hlinkClick r:id="rId8">
                  <a:extLst>
                    <a:ext uri="{A12FA001-AC4F-418D-AE19-62706E023703}">
                      <ahyp:hlinkClr val="tx"/>
                    </a:ext>
                  </a:extLst>
                </a:hlinkClick>
              </a:rPr>
              <a:t>CC BY-SA</a:t>
            </a:r>
            <a:endParaRPr sz="900">
              <a:solidFill>
                <a:schemeClr val="lt1"/>
              </a:solidFill>
              <a:latin typeface="Century Gothic"/>
              <a:ea typeface="Century Gothic"/>
              <a:cs typeface="Century Gothic"/>
              <a:sym typeface="Century Gothic"/>
            </a:endParaRPr>
          </a:p>
        </p:txBody>
      </p:sp>
      <p:pic>
        <p:nvPicPr>
          <p:cNvPr id="257" name="Google Shape;257;p13"/>
          <p:cNvPicPr preferRelativeResize="0"/>
          <p:nvPr/>
        </p:nvPicPr>
        <p:blipFill rotWithShape="1">
          <a:blip r:embed="rId9">
            <a:alphaModFix/>
          </a:blip>
          <a:srcRect b="0" l="0" r="0" t="0"/>
          <a:stretch/>
        </p:blipFill>
        <p:spPr>
          <a:xfrm>
            <a:off x="2728875" y="2426419"/>
            <a:ext cx="9763125" cy="3961790"/>
          </a:xfrm>
          <a:prstGeom prst="rect">
            <a:avLst/>
          </a:prstGeom>
          <a:noFill/>
          <a:ln>
            <a:noFill/>
          </a:ln>
        </p:spPr>
      </p:pic>
      <p:sp>
        <p:nvSpPr>
          <p:cNvPr id="258" name="Google Shape;258;p13"/>
          <p:cNvSpPr txBox="1"/>
          <p:nvPr/>
        </p:nvSpPr>
        <p:spPr>
          <a:xfrm>
            <a:off x="2728875" y="6458359"/>
            <a:ext cx="976312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u="sng">
                <a:solidFill>
                  <a:schemeClr val="lt1"/>
                </a:solidFill>
                <a:latin typeface="Century Gothic"/>
                <a:ea typeface="Century Gothic"/>
                <a:cs typeface="Century Gothic"/>
                <a:sym typeface="Century Gothic"/>
                <a:hlinkClick r:id="rId10">
                  <a:extLst>
                    <a:ext uri="{A12FA001-AC4F-418D-AE19-62706E023703}">
                      <ahyp:hlinkClr val="tx"/>
                    </a:ext>
                  </a:extLst>
                </a:hlinkClick>
              </a:rPr>
              <a:t>This Photo</a:t>
            </a:r>
            <a:r>
              <a:rPr lang="en-US" sz="900">
                <a:solidFill>
                  <a:schemeClr val="lt1"/>
                </a:solidFill>
                <a:latin typeface="Century Gothic"/>
                <a:ea typeface="Century Gothic"/>
                <a:cs typeface="Century Gothic"/>
                <a:sym typeface="Century Gothic"/>
              </a:rPr>
              <a:t> by Unknown Author is licensed under </a:t>
            </a:r>
            <a:r>
              <a:rPr lang="en-US" sz="900" u="sng">
                <a:solidFill>
                  <a:schemeClr val="lt1"/>
                </a:solidFill>
                <a:latin typeface="Century Gothic"/>
                <a:ea typeface="Century Gothic"/>
                <a:cs typeface="Century Gothic"/>
                <a:sym typeface="Century Gothic"/>
                <a:hlinkClick r:id="rId11">
                  <a:extLst>
                    <a:ext uri="{A12FA001-AC4F-418D-AE19-62706E023703}">
                      <ahyp:hlinkClr val="tx"/>
                    </a:ext>
                  </a:extLst>
                </a:hlinkClick>
              </a:rPr>
              <a:t>CC BY-SA</a:t>
            </a:r>
            <a:endParaRPr sz="9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14"/>
          <p:cNvSpPr txBox="1"/>
          <p:nvPr>
            <p:ph type="title"/>
          </p:nvPr>
        </p:nvSpPr>
        <p:spPr>
          <a:xfrm>
            <a:off x="648930" y="629267"/>
            <a:ext cx="9252154" cy="101665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Sigmoid activation</a:t>
            </a:r>
            <a:endParaRPr/>
          </a:p>
        </p:txBody>
      </p:sp>
      <p:sp>
        <p:nvSpPr>
          <p:cNvPr id="264" name="Google Shape;264;p14"/>
          <p:cNvSpPr txBox="1"/>
          <p:nvPr>
            <p:ph idx="1" type="body"/>
          </p:nvPr>
        </p:nvSpPr>
        <p:spPr>
          <a:xfrm>
            <a:off x="648931" y="2548281"/>
            <a:ext cx="5122606" cy="3658689"/>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1360"/>
              <a:buChar char="►"/>
            </a:pPr>
            <a:r>
              <a:rPr lang="en-US" sz="1700">
                <a:solidFill>
                  <a:schemeClr val="dk1"/>
                </a:solidFill>
              </a:rPr>
              <a:t>It is a activation function of form </a:t>
            </a:r>
            <a:r>
              <a:rPr b="1" lang="en-US" sz="1700">
                <a:solidFill>
                  <a:schemeClr val="dk1"/>
                </a:solidFill>
              </a:rPr>
              <a:t>f(x) = 1 / 1 + exp(-x) . </a:t>
            </a:r>
            <a:r>
              <a:rPr lang="en-US" sz="1700">
                <a:solidFill>
                  <a:schemeClr val="dk1"/>
                </a:solidFill>
              </a:rPr>
              <a:t>Its Range is between 0 and 1. It is a S — shaped curve. It is easy to understand and apply but it has major reasons which have made it fall out of popularity -</a:t>
            </a:r>
            <a:endParaRPr/>
          </a:p>
          <a:p>
            <a:pPr indent="-342900" lvl="0" marL="342900" rtl="0" algn="l">
              <a:lnSpc>
                <a:spcPct val="90000"/>
              </a:lnSpc>
              <a:spcBef>
                <a:spcPts val="1000"/>
              </a:spcBef>
              <a:spcAft>
                <a:spcPts val="0"/>
              </a:spcAft>
              <a:buSzPts val="1360"/>
              <a:buChar char="►"/>
            </a:pPr>
            <a:r>
              <a:rPr lang="en-US" sz="1700">
                <a:solidFill>
                  <a:schemeClr val="dk1"/>
                </a:solidFill>
              </a:rPr>
              <a:t>Vanishing gradient problem</a:t>
            </a:r>
            <a:endParaRPr/>
          </a:p>
          <a:p>
            <a:pPr indent="-342900" lvl="0" marL="342900" rtl="0" algn="l">
              <a:lnSpc>
                <a:spcPct val="90000"/>
              </a:lnSpc>
              <a:spcBef>
                <a:spcPts val="1000"/>
              </a:spcBef>
              <a:spcAft>
                <a:spcPts val="0"/>
              </a:spcAft>
              <a:buSzPts val="1360"/>
              <a:buChar char="►"/>
            </a:pPr>
            <a:r>
              <a:rPr lang="en-US" sz="1700">
                <a:solidFill>
                  <a:schemeClr val="dk1"/>
                </a:solidFill>
              </a:rPr>
              <a:t>Secondly , its output isn’t zero centered. It makes the gradient updates go too far in different directions. </a:t>
            </a:r>
            <a:r>
              <a:rPr b="1" lang="en-US" sz="1700">
                <a:solidFill>
                  <a:schemeClr val="dk1"/>
                </a:solidFill>
              </a:rPr>
              <a:t>0 &lt; output &lt; 1, and it makes optimization harder.</a:t>
            </a:r>
            <a:endParaRPr sz="1700">
              <a:solidFill>
                <a:schemeClr val="dk1"/>
              </a:solidFill>
            </a:endParaRPr>
          </a:p>
          <a:p>
            <a:pPr indent="-342900" lvl="0" marL="342900" rtl="0" algn="l">
              <a:lnSpc>
                <a:spcPct val="90000"/>
              </a:lnSpc>
              <a:spcBef>
                <a:spcPts val="1000"/>
              </a:spcBef>
              <a:spcAft>
                <a:spcPts val="0"/>
              </a:spcAft>
              <a:buSzPts val="1360"/>
              <a:buChar char="►"/>
            </a:pPr>
            <a:r>
              <a:rPr lang="en-US" sz="1700">
                <a:solidFill>
                  <a:schemeClr val="dk1"/>
                </a:solidFill>
              </a:rPr>
              <a:t>Sigmoids saturate and kill gradients.</a:t>
            </a:r>
            <a:endParaRPr/>
          </a:p>
          <a:p>
            <a:pPr indent="-342900" lvl="0" marL="342900" rtl="0" algn="l">
              <a:lnSpc>
                <a:spcPct val="90000"/>
              </a:lnSpc>
              <a:spcBef>
                <a:spcPts val="1000"/>
              </a:spcBef>
              <a:spcAft>
                <a:spcPts val="0"/>
              </a:spcAft>
              <a:buSzPts val="1360"/>
              <a:buChar char="►"/>
            </a:pPr>
            <a:r>
              <a:rPr lang="en-US" sz="1700">
                <a:solidFill>
                  <a:schemeClr val="dk1"/>
                </a:solidFill>
              </a:rPr>
              <a:t>Sigmoids have slow convergence.</a:t>
            </a:r>
            <a:endParaRPr/>
          </a:p>
          <a:p>
            <a:pPr indent="-256540" lvl="0" marL="342900" rtl="0" algn="l">
              <a:lnSpc>
                <a:spcPct val="90000"/>
              </a:lnSpc>
              <a:spcBef>
                <a:spcPts val="1000"/>
              </a:spcBef>
              <a:spcAft>
                <a:spcPts val="0"/>
              </a:spcAft>
              <a:buSzPts val="1360"/>
              <a:buNone/>
            </a:pPr>
            <a:r>
              <a:t/>
            </a:r>
            <a:endParaRPr sz="1700">
              <a:solidFill>
                <a:schemeClr val="dk1"/>
              </a:solidFill>
            </a:endParaRPr>
          </a:p>
        </p:txBody>
      </p:sp>
      <p:pic>
        <p:nvPicPr>
          <p:cNvPr descr="A close up of a map&#10;&#10;Description automatically generated" id="265" name="Google Shape;265;p14"/>
          <p:cNvPicPr preferRelativeResize="0"/>
          <p:nvPr/>
        </p:nvPicPr>
        <p:blipFill rotWithShape="1">
          <a:blip r:embed="rId4">
            <a:alphaModFix/>
          </a:blip>
          <a:srcRect b="0" l="0" r="0" t="0"/>
          <a:stretch/>
        </p:blipFill>
        <p:spPr>
          <a:xfrm>
            <a:off x="6202002" y="2548281"/>
            <a:ext cx="5231455" cy="36620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15"/>
          <p:cNvSpPr txBox="1"/>
          <p:nvPr>
            <p:ph type="title"/>
          </p:nvPr>
        </p:nvSpPr>
        <p:spPr>
          <a:xfrm>
            <a:off x="648930" y="629267"/>
            <a:ext cx="9252154" cy="101665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a:t>Tanh function</a:t>
            </a:r>
            <a:endParaRPr/>
          </a:p>
        </p:txBody>
      </p:sp>
      <p:sp>
        <p:nvSpPr>
          <p:cNvPr id="271" name="Google Shape;271;p15"/>
          <p:cNvSpPr txBox="1"/>
          <p:nvPr>
            <p:ph idx="1" type="body"/>
          </p:nvPr>
        </p:nvSpPr>
        <p:spPr>
          <a:xfrm>
            <a:off x="648931" y="2548281"/>
            <a:ext cx="5122606" cy="365868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solidFill>
                  <a:schemeClr val="dk1"/>
                </a:solidFill>
              </a:rPr>
              <a:t>It’s mathamatical formula is </a:t>
            </a:r>
            <a:r>
              <a:rPr b="1" lang="en-US">
                <a:solidFill>
                  <a:schemeClr val="dk1"/>
                </a:solidFill>
              </a:rPr>
              <a:t>f(x) = 1 — exp(-2x) / 1 + exp(-2x). </a:t>
            </a:r>
            <a:r>
              <a:rPr lang="en-US">
                <a:solidFill>
                  <a:schemeClr val="dk1"/>
                </a:solidFill>
              </a:rPr>
              <a:t>Now it’s output is zero centered because its range in between -1 to 1 i.e -1 &lt; output &lt; 1 . Hence optimization is </a:t>
            </a:r>
            <a:r>
              <a:rPr i="1" lang="en-US">
                <a:solidFill>
                  <a:schemeClr val="dk1"/>
                </a:solidFill>
              </a:rPr>
              <a:t>easier</a:t>
            </a:r>
            <a:r>
              <a:rPr lang="en-US">
                <a:solidFill>
                  <a:schemeClr val="dk1"/>
                </a:solidFill>
              </a:rPr>
              <a:t> in this method hence in practice it is always preferred over Sigmoid function . </a:t>
            </a:r>
            <a:r>
              <a:rPr i="1" lang="en-US">
                <a:solidFill>
                  <a:schemeClr val="dk1"/>
                </a:solidFill>
              </a:rPr>
              <a:t>But still it suffers from Vanishing gradient problem.</a:t>
            </a:r>
            <a:endParaRPr>
              <a:solidFill>
                <a:schemeClr val="dk1"/>
              </a:solidFill>
            </a:endParaRPr>
          </a:p>
          <a:p>
            <a:pPr indent="-342900" lvl="0" marL="342900" rtl="0" algn="l">
              <a:spcBef>
                <a:spcPts val="1000"/>
              </a:spcBef>
              <a:spcAft>
                <a:spcPts val="0"/>
              </a:spcAft>
              <a:buSzPts val="1600"/>
              <a:buChar char="►"/>
            </a:pPr>
            <a:br>
              <a:rPr lang="en-US">
                <a:solidFill>
                  <a:schemeClr val="dk1"/>
                </a:solidFill>
              </a:rPr>
            </a:br>
            <a:endParaRPr>
              <a:solidFill>
                <a:schemeClr val="dk1"/>
              </a:solidFill>
            </a:endParaRPr>
          </a:p>
        </p:txBody>
      </p:sp>
      <p:pic>
        <p:nvPicPr>
          <p:cNvPr descr="A screenshot of a cell phone&#10;&#10;Description automatically generated" id="272" name="Google Shape;272;p15"/>
          <p:cNvPicPr preferRelativeResize="0"/>
          <p:nvPr/>
        </p:nvPicPr>
        <p:blipFill rotWithShape="1">
          <a:blip r:embed="rId4">
            <a:alphaModFix/>
          </a:blip>
          <a:srcRect b="0" l="0" r="0" t="0"/>
          <a:stretch/>
        </p:blipFill>
        <p:spPr>
          <a:xfrm>
            <a:off x="6263747" y="2548281"/>
            <a:ext cx="5107965" cy="36620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ReLu</a:t>
            </a:r>
            <a:endParaRPr/>
          </a:p>
        </p:txBody>
      </p:sp>
      <p:sp>
        <p:nvSpPr>
          <p:cNvPr id="278" name="Google Shape;278;p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It was recently proved that it had </a:t>
            </a:r>
            <a:r>
              <a:rPr i="1" lang="en-US"/>
              <a:t>6 times improvement in convergence</a:t>
            </a:r>
            <a:r>
              <a:rPr lang="en-US"/>
              <a:t> from Tanh function. It’s just </a:t>
            </a:r>
            <a:r>
              <a:rPr i="1" lang="en-US"/>
              <a:t>R(x) = max(0,x) i.e if x &lt; 0 , R(x) = 0 and if x &gt;= 0 , R(x) = x. Hence as seeing the mathamatical form of this function we can see that it is very simple and efficinent . </a:t>
            </a:r>
            <a:endParaRPr/>
          </a:p>
          <a:p>
            <a:pPr indent="-342900" lvl="0" marL="342900" rtl="0" algn="l">
              <a:spcBef>
                <a:spcPts val="1000"/>
              </a:spcBef>
              <a:spcAft>
                <a:spcPts val="0"/>
              </a:spcAft>
              <a:buSzPts val="1600"/>
              <a:buChar char="►"/>
            </a:pPr>
            <a:r>
              <a:rPr i="1" lang="en-US"/>
              <a:t>A lot of times in Machine learning and computer science we notice that most simple and consistent techniques and methods are only preferred and are best. </a:t>
            </a:r>
            <a:endParaRPr/>
          </a:p>
          <a:p>
            <a:pPr indent="-342900" lvl="0" marL="342900" rtl="0" algn="l">
              <a:spcBef>
                <a:spcPts val="1000"/>
              </a:spcBef>
              <a:spcAft>
                <a:spcPts val="0"/>
              </a:spcAft>
              <a:buSzPts val="1600"/>
              <a:buChar char="►"/>
            </a:pPr>
            <a:r>
              <a:rPr lang="en-US"/>
              <a:t>Hence it avoids and rectifies </a:t>
            </a:r>
            <a:r>
              <a:rPr b="1" lang="en-US"/>
              <a:t>vanishing gradient</a:t>
            </a:r>
            <a:r>
              <a:rPr lang="en-US"/>
              <a:t> problem . Almost all deep learning Models use </a:t>
            </a:r>
            <a:r>
              <a:rPr b="1" lang="en-US"/>
              <a:t>ReLu</a:t>
            </a:r>
            <a:r>
              <a:rPr lang="en-US"/>
              <a:t> nowadays</a:t>
            </a:r>
            <a:endParaRPr/>
          </a:p>
          <a:p>
            <a:pPr indent="-342900" lvl="0" marL="342900" rtl="0" algn="l">
              <a:spcBef>
                <a:spcPts val="1000"/>
              </a:spcBef>
              <a:spcAft>
                <a:spcPts val="0"/>
              </a:spcAft>
              <a:buSzPts val="1600"/>
              <a:buChar char="►"/>
            </a:pPr>
            <a:r>
              <a:rPr lang="en-US"/>
              <a:t>But it can be used only with hidden layers of neural network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17"/>
          <p:cNvSpPr txBox="1"/>
          <p:nvPr>
            <p:ph type="title"/>
          </p:nvPr>
        </p:nvSpPr>
        <p:spPr>
          <a:xfrm>
            <a:off x="635223" y="629266"/>
            <a:ext cx="3116690" cy="55945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ReLu</a:t>
            </a:r>
            <a:endParaRPr/>
          </a:p>
        </p:txBody>
      </p:sp>
      <p:sp>
        <p:nvSpPr>
          <p:cNvPr id="284" name="Google Shape;284;p17"/>
          <p:cNvSpPr txBox="1"/>
          <p:nvPr>
            <p:ph idx="1" type="body"/>
          </p:nvPr>
        </p:nvSpPr>
        <p:spPr>
          <a:xfrm>
            <a:off x="5048452" y="1410458"/>
            <a:ext cx="6495847" cy="25899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solidFill>
                  <a:schemeClr val="dk1"/>
                </a:solidFill>
              </a:rPr>
              <a:t>Another problem with ReLu is that some gradients can be fragile during training and can die. It can cause a weight update which will makes it never activate on any data point again. Simply saying that ReLu could result in Dead Neurons.</a:t>
            </a:r>
            <a:endParaRPr>
              <a:solidFill>
                <a:schemeClr val="dk1"/>
              </a:solidFill>
            </a:endParaRPr>
          </a:p>
        </p:txBody>
      </p:sp>
      <p:pic>
        <p:nvPicPr>
          <p:cNvPr descr="A close up of a device&#10;&#10;Description automatically generated" id="285" name="Google Shape;285;p17"/>
          <p:cNvPicPr preferRelativeResize="0"/>
          <p:nvPr/>
        </p:nvPicPr>
        <p:blipFill rotWithShape="1">
          <a:blip r:embed="rId4">
            <a:alphaModFix/>
          </a:blip>
          <a:srcRect b="0" l="0" r="0" t="0"/>
          <a:stretch/>
        </p:blipFill>
        <p:spPr>
          <a:xfrm>
            <a:off x="5048452" y="4267831"/>
            <a:ext cx="6495847" cy="19000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a:t>Optimizations</a:t>
            </a:r>
            <a:endParaRPr/>
          </a:p>
        </p:txBody>
      </p:sp>
      <p:sp>
        <p:nvSpPr>
          <p:cNvPr id="291" name="Google Shape;291;p1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19"/>
          <p:cNvSpPr/>
          <p:nvPr/>
        </p:nvSpPr>
        <p:spPr>
          <a:xfrm>
            <a:off x="0" y="-1"/>
            <a:ext cx="12192000" cy="6858001"/>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7" name="Google Shape;297;p19"/>
          <p:cNvSpPr txBox="1"/>
          <p:nvPr>
            <p:ph type="title"/>
          </p:nvPr>
        </p:nvSpPr>
        <p:spPr>
          <a:xfrm>
            <a:off x="643855" y="1447800"/>
            <a:ext cx="3108626" cy="4572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EBEBEB"/>
              </a:buClr>
              <a:buSzPts val="3200"/>
              <a:buFont typeface="Century Gothic"/>
              <a:buNone/>
            </a:pPr>
            <a:r>
              <a:rPr lang="en-US" sz="3200">
                <a:solidFill>
                  <a:srgbClr val="EBEBEB"/>
                </a:solidFill>
              </a:rPr>
              <a:t>Optimization functions</a:t>
            </a:r>
            <a:br>
              <a:rPr lang="en-US" sz="3200">
                <a:solidFill>
                  <a:srgbClr val="EBEBEB"/>
                </a:solidFill>
              </a:rPr>
            </a:br>
            <a:endParaRPr sz="3200">
              <a:solidFill>
                <a:srgbClr val="EBEBEB"/>
              </a:solidFill>
            </a:endParaRPr>
          </a:p>
        </p:txBody>
      </p:sp>
      <p:sp>
        <p:nvSpPr>
          <p:cNvPr id="298" name="Google Shape;298;p19"/>
          <p:cNvSpPr/>
          <p:nvPr/>
        </p:nvSpPr>
        <p:spPr>
          <a:xfrm>
            <a:off x="4161310" y="0"/>
            <a:ext cx="8030690" cy="6858000"/>
          </a:xfrm>
          <a:custGeom>
            <a:rect b="b" l="l" r="r" t="t"/>
            <a:pathLst>
              <a:path extrusionOk="0" h="6858000" w="803069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9" name="Google Shape;299;p19"/>
          <p:cNvSpPr/>
          <p:nvPr/>
        </p:nvSpPr>
        <p:spPr>
          <a:xfrm>
            <a:off x="3948110"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0" name="Google Shape;300;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9"/>
          <p:cNvGrpSpPr/>
          <p:nvPr/>
        </p:nvGrpSpPr>
        <p:grpSpPr>
          <a:xfrm>
            <a:off x="5048250" y="1449697"/>
            <a:ext cx="6496050" cy="4568205"/>
            <a:chOff x="0" y="1897"/>
            <a:chExt cx="6496050" cy="4568205"/>
          </a:xfrm>
        </p:grpSpPr>
        <p:sp>
          <p:nvSpPr>
            <p:cNvPr id="302" name="Google Shape;302;p19"/>
            <p:cNvSpPr/>
            <p:nvPr/>
          </p:nvSpPr>
          <p:spPr>
            <a:xfrm>
              <a:off x="0" y="1897"/>
              <a:ext cx="6496050" cy="961727"/>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290922" y="218286"/>
              <a:ext cx="528950" cy="52895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1110795" y="1897"/>
              <a:ext cx="5385254" cy="9617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txBox="1"/>
            <p:nvPr/>
          </p:nvSpPr>
          <p:spPr>
            <a:xfrm>
              <a:off x="1110795" y="1897"/>
              <a:ext cx="5385254" cy="961727"/>
            </a:xfrm>
            <a:prstGeom prst="rect">
              <a:avLst/>
            </a:prstGeom>
            <a:noFill/>
            <a:ln>
              <a:noFill/>
            </a:ln>
          </p:spPr>
          <p:txBody>
            <a:bodyPr anchorCtr="0" anchor="ctr" bIns="101775" lIns="101775" spcFirstLastPara="1" rIns="101775" wrap="square" tIns="101775">
              <a:noAutofit/>
            </a:bodyPr>
            <a:lstStyle/>
            <a:p>
              <a:pPr indent="0" lvl="0" marL="0" marR="0" rtl="0" algn="l">
                <a:lnSpc>
                  <a:spcPct val="90000"/>
                </a:lnSpc>
                <a:spcBef>
                  <a:spcPts val="0"/>
                </a:spcBef>
                <a:spcAft>
                  <a:spcPts val="0"/>
                </a:spcAft>
                <a:buClr>
                  <a:schemeClr val="dk1"/>
                </a:buClr>
                <a:buSzPts val="2000"/>
                <a:buFont typeface="Century Gothic"/>
                <a:buNone/>
              </a:pPr>
              <a:r>
                <a:rPr lang="en-US" sz="2000">
                  <a:solidFill>
                    <a:schemeClr val="dk1"/>
                  </a:solidFill>
                  <a:latin typeface="Century Gothic"/>
                  <a:ea typeface="Century Gothic"/>
                  <a:cs typeface="Century Gothic"/>
                  <a:sym typeface="Century Gothic"/>
                </a:rPr>
                <a:t>Optimization functions are used to minimize or maximise the error functions. </a:t>
              </a:r>
              <a:endParaRPr sz="2000">
                <a:solidFill>
                  <a:schemeClr val="dk1"/>
                </a:solidFill>
                <a:latin typeface="Century Gothic"/>
                <a:ea typeface="Century Gothic"/>
                <a:cs typeface="Century Gothic"/>
                <a:sym typeface="Century Gothic"/>
              </a:endParaRPr>
            </a:p>
          </p:txBody>
        </p:sp>
        <p:sp>
          <p:nvSpPr>
            <p:cNvPr id="306" name="Google Shape;306;p19"/>
            <p:cNvSpPr/>
            <p:nvPr/>
          </p:nvSpPr>
          <p:spPr>
            <a:xfrm>
              <a:off x="0" y="1204056"/>
              <a:ext cx="6496050" cy="961727"/>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290922" y="1420445"/>
              <a:ext cx="528950" cy="52895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1110795" y="1204056"/>
              <a:ext cx="5385254" cy="9617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txBox="1"/>
            <p:nvPr/>
          </p:nvSpPr>
          <p:spPr>
            <a:xfrm>
              <a:off x="1110795" y="1204056"/>
              <a:ext cx="5385254" cy="961727"/>
            </a:xfrm>
            <a:prstGeom prst="rect">
              <a:avLst/>
            </a:prstGeom>
            <a:noFill/>
            <a:ln>
              <a:noFill/>
            </a:ln>
          </p:spPr>
          <p:txBody>
            <a:bodyPr anchorCtr="0" anchor="ctr" bIns="101775" lIns="101775" spcFirstLastPara="1" rIns="101775" wrap="square" tIns="101775">
              <a:noAutofit/>
            </a:bodyPr>
            <a:lstStyle/>
            <a:p>
              <a:pPr indent="0" lvl="0" marL="0" marR="0" rtl="0" algn="l">
                <a:lnSpc>
                  <a:spcPct val="90000"/>
                </a:lnSpc>
                <a:spcBef>
                  <a:spcPts val="0"/>
                </a:spcBef>
                <a:spcAft>
                  <a:spcPts val="0"/>
                </a:spcAft>
                <a:buClr>
                  <a:schemeClr val="dk1"/>
                </a:buClr>
                <a:buSzPts val="2000"/>
                <a:buFont typeface="Century Gothic"/>
                <a:buNone/>
              </a:pPr>
              <a:r>
                <a:rPr lang="en-US" sz="2000">
                  <a:solidFill>
                    <a:schemeClr val="dk1"/>
                  </a:solidFill>
                  <a:latin typeface="Century Gothic"/>
                  <a:ea typeface="Century Gothic"/>
                  <a:cs typeface="Century Gothic"/>
                  <a:sym typeface="Century Gothic"/>
                </a:rPr>
                <a:t>There are two types of optimization functions</a:t>
              </a:r>
              <a:endParaRPr sz="2000">
                <a:solidFill>
                  <a:schemeClr val="dk1"/>
                </a:solidFill>
                <a:latin typeface="Century Gothic"/>
                <a:ea typeface="Century Gothic"/>
                <a:cs typeface="Century Gothic"/>
                <a:sym typeface="Century Gothic"/>
              </a:endParaRPr>
            </a:p>
          </p:txBody>
        </p:sp>
        <p:sp>
          <p:nvSpPr>
            <p:cNvPr id="310" name="Google Shape;310;p19"/>
            <p:cNvSpPr/>
            <p:nvPr/>
          </p:nvSpPr>
          <p:spPr>
            <a:xfrm>
              <a:off x="0" y="2406215"/>
              <a:ext cx="6496050" cy="961727"/>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290922" y="2622604"/>
              <a:ext cx="528950" cy="52895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1110795" y="2406215"/>
              <a:ext cx="5385254" cy="9617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txBox="1"/>
            <p:nvPr/>
          </p:nvSpPr>
          <p:spPr>
            <a:xfrm>
              <a:off x="1110795" y="2406215"/>
              <a:ext cx="5385254" cy="961727"/>
            </a:xfrm>
            <a:prstGeom prst="rect">
              <a:avLst/>
            </a:prstGeom>
            <a:noFill/>
            <a:ln>
              <a:noFill/>
            </a:ln>
          </p:spPr>
          <p:txBody>
            <a:bodyPr anchorCtr="0" anchor="ctr" bIns="101775" lIns="101775" spcFirstLastPara="1" rIns="101775" wrap="square" tIns="101775">
              <a:noAutofit/>
            </a:bodyPr>
            <a:lstStyle/>
            <a:p>
              <a:pPr indent="0" lvl="0" marL="0" marR="0" rtl="0" algn="l">
                <a:lnSpc>
                  <a:spcPct val="90000"/>
                </a:lnSpc>
                <a:spcBef>
                  <a:spcPts val="0"/>
                </a:spcBef>
                <a:spcAft>
                  <a:spcPts val="0"/>
                </a:spcAft>
                <a:buClr>
                  <a:schemeClr val="dk1"/>
                </a:buClr>
                <a:buSzPts val="2000"/>
                <a:buFont typeface="Century Gothic"/>
                <a:buNone/>
              </a:pPr>
              <a:r>
                <a:rPr lang="en-US" sz="2000">
                  <a:solidFill>
                    <a:schemeClr val="dk1"/>
                  </a:solidFill>
                  <a:latin typeface="Century Gothic"/>
                  <a:ea typeface="Century Gothic"/>
                  <a:cs typeface="Century Gothic"/>
                  <a:sym typeface="Century Gothic"/>
                </a:rPr>
                <a:t>First order optimization algorithms</a:t>
              </a:r>
              <a:endParaRPr sz="2000">
                <a:solidFill>
                  <a:schemeClr val="dk1"/>
                </a:solidFill>
                <a:latin typeface="Century Gothic"/>
                <a:ea typeface="Century Gothic"/>
                <a:cs typeface="Century Gothic"/>
                <a:sym typeface="Century Gothic"/>
              </a:endParaRPr>
            </a:p>
          </p:txBody>
        </p:sp>
        <p:sp>
          <p:nvSpPr>
            <p:cNvPr id="314" name="Google Shape;314;p19"/>
            <p:cNvSpPr/>
            <p:nvPr/>
          </p:nvSpPr>
          <p:spPr>
            <a:xfrm>
              <a:off x="0" y="3608375"/>
              <a:ext cx="6496050" cy="961727"/>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290922" y="3824763"/>
              <a:ext cx="528950" cy="52895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1110795" y="3608375"/>
              <a:ext cx="5385254" cy="9617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txBox="1"/>
            <p:nvPr/>
          </p:nvSpPr>
          <p:spPr>
            <a:xfrm>
              <a:off x="1110795" y="3608375"/>
              <a:ext cx="5385254" cy="961727"/>
            </a:xfrm>
            <a:prstGeom prst="rect">
              <a:avLst/>
            </a:prstGeom>
            <a:noFill/>
            <a:ln>
              <a:noFill/>
            </a:ln>
          </p:spPr>
          <p:txBody>
            <a:bodyPr anchorCtr="0" anchor="ctr" bIns="101775" lIns="101775" spcFirstLastPara="1" rIns="101775" wrap="square" tIns="101775">
              <a:noAutofit/>
            </a:bodyPr>
            <a:lstStyle/>
            <a:p>
              <a:pPr indent="0" lvl="0" marL="0" marR="0" rtl="0" algn="l">
                <a:lnSpc>
                  <a:spcPct val="90000"/>
                </a:lnSpc>
                <a:spcBef>
                  <a:spcPts val="0"/>
                </a:spcBef>
                <a:spcAft>
                  <a:spcPts val="0"/>
                </a:spcAft>
                <a:buClr>
                  <a:schemeClr val="dk1"/>
                </a:buClr>
                <a:buSzPts val="2000"/>
                <a:buFont typeface="Century Gothic"/>
                <a:buNone/>
              </a:pPr>
              <a:r>
                <a:rPr lang="en-US" sz="2000">
                  <a:solidFill>
                    <a:schemeClr val="dk1"/>
                  </a:solidFill>
                  <a:latin typeface="Century Gothic"/>
                  <a:ea typeface="Century Gothic"/>
                  <a:cs typeface="Century Gothic"/>
                  <a:sym typeface="Century Gothic"/>
                </a:rPr>
                <a:t>Second order optimization algorithms</a:t>
              </a:r>
              <a:endParaRPr sz="2000">
                <a:solidFill>
                  <a:schemeClr val="dk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
          <p:cNvPicPr preferRelativeResize="0"/>
          <p:nvPr/>
        </p:nvPicPr>
        <p:blipFill rotWithShape="1">
          <a:blip r:embed="rId3">
            <a:alphaModFix amt="40000"/>
          </a:blip>
          <a:srcRect b="0" l="0" r="9091" t="9091"/>
          <a:stretch/>
        </p:blipFill>
        <p:spPr>
          <a:xfrm>
            <a:off x="0" y="10"/>
            <a:ext cx="12191980" cy="6857990"/>
          </a:xfrm>
          <a:prstGeom prst="rect">
            <a:avLst/>
          </a:prstGeom>
          <a:noFill/>
          <a:ln>
            <a:noFill/>
          </a:ln>
        </p:spPr>
      </p:pic>
      <p:sp>
        <p:nvSpPr>
          <p:cNvPr id="177" name="Google Shape;177;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7200"/>
              <a:buFont typeface="Century Gothic"/>
              <a:buNone/>
            </a:pPr>
            <a:r>
              <a:rPr lang="en-US">
                <a:solidFill>
                  <a:schemeClr val="lt1"/>
                </a:solidFill>
              </a:rPr>
              <a:t>Artificial Neural networks</a:t>
            </a:r>
            <a:endParaRPr/>
          </a:p>
        </p:txBody>
      </p:sp>
      <p:sp>
        <p:nvSpPr>
          <p:cNvPr id="178" name="Google Shape;178;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Different types of optimization functions</a:t>
            </a:r>
            <a:endParaRPr/>
          </a:p>
        </p:txBody>
      </p:sp>
      <p:sp>
        <p:nvSpPr>
          <p:cNvPr id="323" name="Google Shape;323;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Gradient descent</a:t>
            </a:r>
            <a:endParaRPr/>
          </a:p>
          <a:p>
            <a:pPr indent="-342900" lvl="0" marL="342900" rtl="0" algn="l">
              <a:spcBef>
                <a:spcPts val="1000"/>
              </a:spcBef>
              <a:spcAft>
                <a:spcPts val="0"/>
              </a:spcAft>
              <a:buSzPts val="1600"/>
              <a:buChar char="►"/>
            </a:pPr>
            <a:r>
              <a:rPr lang="en-US"/>
              <a:t>Stochastic [revisited]</a:t>
            </a:r>
            <a:endParaRPr/>
          </a:p>
          <a:p>
            <a:pPr indent="-342900" lvl="0" marL="342900" rtl="0" algn="l">
              <a:spcBef>
                <a:spcPts val="1000"/>
              </a:spcBef>
              <a:spcAft>
                <a:spcPts val="0"/>
              </a:spcAft>
              <a:buSzPts val="1600"/>
              <a:buChar char="►"/>
            </a:pPr>
            <a:r>
              <a:rPr lang="en-US"/>
              <a:t>Mini batch</a:t>
            </a:r>
            <a:endParaRPr/>
          </a:p>
          <a:p>
            <a:pPr indent="-342900" lvl="0" marL="342900" rtl="0" algn="l">
              <a:spcBef>
                <a:spcPts val="1000"/>
              </a:spcBef>
              <a:spcAft>
                <a:spcPts val="0"/>
              </a:spcAft>
              <a:buSzPts val="1600"/>
              <a:buChar char="►"/>
            </a:pPr>
            <a:r>
              <a:rPr lang="en-US"/>
              <a:t>Adagrad</a:t>
            </a:r>
            <a:endParaRPr/>
          </a:p>
          <a:p>
            <a:pPr indent="-342900" lvl="0" marL="342900" rtl="0" algn="l">
              <a:spcBef>
                <a:spcPts val="1000"/>
              </a:spcBef>
              <a:spcAft>
                <a:spcPts val="0"/>
              </a:spcAft>
              <a:buSzPts val="1600"/>
              <a:buChar char="►"/>
            </a:pPr>
            <a:r>
              <a:rPr lang="en-US"/>
              <a:t>Ada delta</a:t>
            </a:r>
            <a:endParaRPr/>
          </a:p>
          <a:p>
            <a:pPr indent="-342900" lvl="0" marL="342900" rtl="0" algn="l">
              <a:spcBef>
                <a:spcPts val="1000"/>
              </a:spcBef>
              <a:spcAft>
                <a:spcPts val="0"/>
              </a:spcAft>
              <a:buSzPts val="1600"/>
              <a:buChar char="►"/>
            </a:pPr>
            <a:r>
              <a:rPr lang="en-US"/>
              <a:t>Adam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Gradient descent</a:t>
            </a:r>
            <a:endParaRPr/>
          </a:p>
        </p:txBody>
      </p:sp>
      <p:sp>
        <p:nvSpPr>
          <p:cNvPr id="329" name="Google Shape;329;p21"/>
          <p:cNvSpPr txBox="1"/>
          <p:nvPr>
            <p:ph idx="1" type="body"/>
          </p:nvPr>
        </p:nvSpPr>
        <p:spPr>
          <a:xfrm>
            <a:off x="862367" y="1832217"/>
            <a:ext cx="9188468" cy="39780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θ=θ−η⋅∇J(θ) </a:t>
            </a:r>
            <a:r>
              <a:rPr lang="en-US"/>
              <a:t>— is the formula of the parameter updates, where ‘</a:t>
            </a:r>
            <a:r>
              <a:rPr b="1" lang="en-US"/>
              <a:t>η’ </a:t>
            </a:r>
            <a:r>
              <a:rPr lang="en-US"/>
              <a:t>is the learning rate ,’</a:t>
            </a:r>
            <a:r>
              <a:rPr b="1" lang="en-US"/>
              <a:t>∇J(θ)’ </a:t>
            </a:r>
            <a:r>
              <a:rPr lang="en-US"/>
              <a:t>is the</a:t>
            </a:r>
            <a:r>
              <a:rPr b="1" lang="en-US"/>
              <a:t> Gradient</a:t>
            </a:r>
            <a:r>
              <a:rPr lang="en-US"/>
              <a:t> of </a:t>
            </a:r>
            <a:r>
              <a:rPr b="1" i="1" lang="en-US"/>
              <a:t>Loss function-</a:t>
            </a:r>
            <a:r>
              <a:rPr b="1" lang="en-US"/>
              <a:t>J(</a:t>
            </a:r>
            <a:r>
              <a:rPr lang="en-US"/>
              <a:t>θ</a:t>
            </a:r>
            <a:r>
              <a:rPr b="1" lang="en-US"/>
              <a:t>)</a:t>
            </a:r>
            <a:r>
              <a:rPr b="1" i="1" lang="en-US"/>
              <a:t> </a:t>
            </a:r>
            <a:r>
              <a:rPr lang="en-US"/>
              <a:t>w.r.t </a:t>
            </a:r>
            <a:r>
              <a:rPr i="1" lang="en-US"/>
              <a:t>parameters-‘θ’</a:t>
            </a:r>
            <a:r>
              <a:rPr lang="en-US"/>
              <a:t>.</a:t>
            </a:r>
            <a:endParaRPr/>
          </a:p>
          <a:p>
            <a:pPr indent="-241300" lvl="0" marL="342900" rtl="0" algn="l">
              <a:spcBef>
                <a:spcPts val="1000"/>
              </a:spcBef>
              <a:spcAft>
                <a:spcPts val="0"/>
              </a:spcAft>
              <a:buSzPts val="1600"/>
              <a:buNone/>
            </a:pPr>
            <a:r>
              <a:t/>
            </a:r>
            <a:endParaRPr/>
          </a:p>
        </p:txBody>
      </p:sp>
      <p:sp>
        <p:nvSpPr>
          <p:cNvPr id="330" name="Google Shape;330;p21"/>
          <p:cNvSpPr txBox="1"/>
          <p:nvPr/>
        </p:nvSpPr>
        <p:spPr>
          <a:xfrm>
            <a:off x="3048000" y="323480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p:txBody>
      </p:sp>
      <p:pic>
        <p:nvPicPr>
          <p:cNvPr id="331" name="Google Shape;331;p21"/>
          <p:cNvPicPr preferRelativeResize="0"/>
          <p:nvPr/>
        </p:nvPicPr>
        <p:blipFill rotWithShape="1">
          <a:blip r:embed="rId3">
            <a:alphaModFix/>
          </a:blip>
          <a:srcRect b="0" l="0" r="0" t="0"/>
          <a:stretch/>
        </p:blipFill>
        <p:spPr>
          <a:xfrm>
            <a:off x="1693491" y="3077817"/>
            <a:ext cx="7708665" cy="32086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Intuitive understanding of gradient descent</a:t>
            </a:r>
            <a:endParaRPr/>
          </a:p>
        </p:txBody>
      </p:sp>
      <p:pic>
        <p:nvPicPr>
          <p:cNvPr id="337" name="Google Shape;337;p22"/>
          <p:cNvPicPr preferRelativeResize="0"/>
          <p:nvPr>
            <p:ph idx="1" type="body"/>
          </p:nvPr>
        </p:nvPicPr>
        <p:blipFill rotWithShape="1">
          <a:blip r:embed="rId3">
            <a:alphaModFix/>
          </a:blip>
          <a:srcRect b="0" l="0" r="0" t="0"/>
          <a:stretch/>
        </p:blipFill>
        <p:spPr>
          <a:xfrm>
            <a:off x="3862388" y="2759869"/>
            <a:ext cx="3429000" cy="278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pic>
        <p:nvPicPr>
          <p:cNvPr id="342" name="Google Shape;342;p23"/>
          <p:cNvPicPr preferRelativeResize="0"/>
          <p:nvPr/>
        </p:nvPicPr>
        <p:blipFill rotWithShape="1">
          <a:blip r:embed="rId4">
            <a:alphaModFix/>
          </a:blip>
          <a:srcRect b="0" l="3644" r="0" t="0"/>
          <a:stretch/>
        </p:blipFill>
        <p:spPr>
          <a:xfrm>
            <a:off x="0" y="2669685"/>
            <a:ext cx="4035669" cy="4188315"/>
          </a:xfrm>
          <a:prstGeom prst="rect">
            <a:avLst/>
          </a:prstGeom>
          <a:noFill/>
          <a:ln>
            <a:noFill/>
          </a:ln>
        </p:spPr>
      </p:pic>
      <p:pic>
        <p:nvPicPr>
          <p:cNvPr id="343" name="Google Shape;343;p23"/>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44" name="Google Shape;344;p2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23"/>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46" name="Google Shape;346;p23"/>
          <p:cNvPicPr preferRelativeResize="0"/>
          <p:nvPr/>
        </p:nvPicPr>
        <p:blipFill rotWithShape="1">
          <a:blip r:embed="rId7">
            <a:alphaModFix/>
          </a:blip>
          <a:srcRect b="23320" l="0" r="0" t="0"/>
          <a:stretch/>
        </p:blipFill>
        <p:spPr>
          <a:xfrm>
            <a:off x="8609012" y="6096000"/>
            <a:ext cx="993734" cy="762000"/>
          </a:xfrm>
          <a:prstGeom prst="rect">
            <a:avLst/>
          </a:prstGeom>
          <a:noFill/>
          <a:ln>
            <a:noFill/>
          </a:ln>
        </p:spPr>
      </p:pic>
      <p:sp>
        <p:nvSpPr>
          <p:cNvPr id="347" name="Google Shape;347;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0" y="-5"/>
            <a:ext cx="12191696"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9" name="Google Shape;349;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1" name="Google Shape;351;p23"/>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352" name="Google Shape;352;p23"/>
          <p:cNvSpPr txBox="1"/>
          <p:nvPr>
            <p:ph type="title"/>
          </p:nvPr>
        </p:nvSpPr>
        <p:spPr>
          <a:xfrm>
            <a:off x="636916" y="4854346"/>
            <a:ext cx="9149350" cy="86802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lang="en-US" sz="4800"/>
              <a:t>Stochastic gradient descent</a:t>
            </a:r>
            <a:endParaRPr/>
          </a:p>
        </p:txBody>
      </p:sp>
      <p:pic>
        <p:nvPicPr>
          <p:cNvPr descr="A screenshot of a cell phone&#10;&#10;Description automatically generated" id="353" name="Google Shape;353;p23"/>
          <p:cNvPicPr preferRelativeResize="0"/>
          <p:nvPr>
            <p:ph idx="1" type="body"/>
          </p:nvPr>
        </p:nvPicPr>
        <p:blipFill rotWithShape="1">
          <a:blip r:embed="rId8">
            <a:alphaModFix/>
          </a:blip>
          <a:srcRect b="0" l="0" r="0" t="0"/>
          <a:stretch/>
        </p:blipFill>
        <p:spPr>
          <a:xfrm>
            <a:off x="635458" y="1186683"/>
            <a:ext cx="9150807" cy="27452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Stochastic vs  mini_batch gradient descent</a:t>
            </a:r>
            <a:endParaRPr/>
          </a:p>
        </p:txBody>
      </p:sp>
      <p:pic>
        <p:nvPicPr>
          <p:cNvPr id="359" name="Google Shape;359;p24"/>
          <p:cNvPicPr preferRelativeResize="0"/>
          <p:nvPr>
            <p:ph idx="1" type="body"/>
          </p:nvPr>
        </p:nvPicPr>
        <p:blipFill rotWithShape="1">
          <a:blip r:embed="rId3">
            <a:alphaModFix/>
          </a:blip>
          <a:srcRect b="0" l="0" r="0" t="0"/>
          <a:stretch/>
        </p:blipFill>
        <p:spPr>
          <a:xfrm>
            <a:off x="1103313" y="2715282"/>
            <a:ext cx="8947150" cy="2870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Stochastic gradient descent</a:t>
            </a:r>
            <a:endParaRPr/>
          </a:p>
        </p:txBody>
      </p:sp>
      <p:sp>
        <p:nvSpPr>
          <p:cNvPr id="365" name="Google Shape;365;p2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80"/>
              <a:buChar char="►"/>
            </a:pPr>
            <a:r>
              <a:rPr lang="en-US" sz="1850"/>
              <a:t>Stochastic Gradient Descent(SGD) on the other hand performs a parameter update for </a:t>
            </a:r>
            <a:r>
              <a:rPr b="1" lang="en-US" sz="1850"/>
              <a:t>each training example</a:t>
            </a:r>
            <a:r>
              <a:rPr lang="en-US" sz="1850"/>
              <a:t> .It is usually much faster technique.It performs one update at a time.</a:t>
            </a:r>
            <a:endParaRPr/>
          </a:p>
          <a:p>
            <a:pPr indent="-342900" lvl="0" marL="342900" rtl="0" algn="l">
              <a:spcBef>
                <a:spcPts val="1000"/>
              </a:spcBef>
              <a:spcAft>
                <a:spcPts val="0"/>
              </a:spcAft>
              <a:buSzPts val="1480"/>
              <a:buChar char="►"/>
            </a:pPr>
            <a:r>
              <a:rPr b="1" lang="en-US" sz="1850"/>
              <a:t>θ=θ−η⋅∇J(θ;x(i);y(i)) , where {x(i) ,y(i)} are the training examples</a:t>
            </a:r>
            <a:r>
              <a:rPr lang="en-US" sz="1850"/>
              <a:t>.</a:t>
            </a:r>
            <a:endParaRPr/>
          </a:p>
          <a:p>
            <a:pPr indent="-342900" lvl="0" marL="342900" rtl="0" algn="l">
              <a:spcBef>
                <a:spcPts val="1000"/>
              </a:spcBef>
              <a:spcAft>
                <a:spcPts val="0"/>
              </a:spcAft>
              <a:buSzPts val="1480"/>
              <a:buChar char="►"/>
            </a:pPr>
            <a:r>
              <a:rPr i="1" lang="en-US" sz="1850"/>
              <a:t>Now due to these</a:t>
            </a:r>
            <a:r>
              <a:rPr b="1" i="1" lang="en-US" sz="1850"/>
              <a:t> frequent updates </a:t>
            </a:r>
            <a:r>
              <a:rPr i="1" lang="en-US" sz="1850"/>
              <a:t>,parameters updates have </a:t>
            </a:r>
            <a:r>
              <a:rPr b="1" i="1" lang="en-US" sz="1850"/>
              <a:t>high variance</a:t>
            </a:r>
            <a:r>
              <a:rPr i="1" lang="en-US" sz="1850"/>
              <a:t>and causes the </a:t>
            </a:r>
            <a:r>
              <a:rPr b="1" i="1" lang="en-US" sz="1850"/>
              <a:t>Loss function to fluctuate to different intensities</a:t>
            </a:r>
            <a:r>
              <a:rPr i="1" lang="en-US" sz="1850"/>
              <a:t>. This is actually a good thing because it helps us </a:t>
            </a:r>
            <a:r>
              <a:rPr b="1" i="1" lang="en-US" sz="1850"/>
              <a:t>discover new and possibly better local minima</a:t>
            </a:r>
            <a:r>
              <a:rPr i="1" lang="en-US" sz="1850"/>
              <a:t> , whereas Standard Gradient Descent will only converge to the minimum of the basin as mentioned above.</a:t>
            </a:r>
            <a:endParaRPr sz="1850"/>
          </a:p>
          <a:p>
            <a:pPr indent="-342900" lvl="0" marL="342900" rtl="0" algn="l">
              <a:spcBef>
                <a:spcPts val="1000"/>
              </a:spcBef>
              <a:spcAft>
                <a:spcPts val="0"/>
              </a:spcAft>
              <a:buSzPts val="1480"/>
              <a:buChar char="►"/>
            </a:pPr>
            <a:r>
              <a:rPr b="1" i="1" lang="en-US" sz="1850"/>
              <a:t>But the problem with SGD is that due to the frequent updates and fluctuations it ultimately complicates the convergence to the exact minimum and will keep overshooting due to the frequent fluctuations .</a:t>
            </a:r>
            <a:endParaRPr sz="1850"/>
          </a:p>
          <a:p>
            <a:pPr indent="-248920" lvl="0" marL="342900" rtl="0" algn="l">
              <a:spcBef>
                <a:spcPts val="1000"/>
              </a:spcBef>
              <a:spcAft>
                <a:spcPts val="0"/>
              </a:spcAft>
              <a:buSzPts val="1480"/>
              <a:buNone/>
            </a:pPr>
            <a:r>
              <a:t/>
            </a:r>
            <a:endParaRPr sz="185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pic>
        <p:nvPicPr>
          <p:cNvPr id="370" name="Google Shape;370;p26"/>
          <p:cNvPicPr preferRelativeResize="0"/>
          <p:nvPr/>
        </p:nvPicPr>
        <p:blipFill rotWithShape="1">
          <a:blip r:embed="rId4">
            <a:alphaModFix/>
          </a:blip>
          <a:srcRect b="0" l="3644" r="0" t="0"/>
          <a:stretch/>
        </p:blipFill>
        <p:spPr>
          <a:xfrm>
            <a:off x="0" y="2669685"/>
            <a:ext cx="4035669" cy="4188315"/>
          </a:xfrm>
          <a:prstGeom prst="rect">
            <a:avLst/>
          </a:prstGeom>
          <a:noFill/>
          <a:ln>
            <a:noFill/>
          </a:ln>
        </p:spPr>
      </p:pic>
      <p:pic>
        <p:nvPicPr>
          <p:cNvPr id="371" name="Google Shape;371;p26"/>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72" name="Google Shape;372;p2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26"/>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74" name="Google Shape;374;p26"/>
          <p:cNvPicPr preferRelativeResize="0"/>
          <p:nvPr/>
        </p:nvPicPr>
        <p:blipFill rotWithShape="1">
          <a:blip r:embed="rId7">
            <a:alphaModFix/>
          </a:blip>
          <a:srcRect b="23320" l="0" r="0" t="0"/>
          <a:stretch/>
        </p:blipFill>
        <p:spPr>
          <a:xfrm>
            <a:off x="8609012" y="6096000"/>
            <a:ext cx="993734" cy="762000"/>
          </a:xfrm>
          <a:prstGeom prst="rect">
            <a:avLst/>
          </a:prstGeom>
          <a:noFill/>
          <a:ln>
            <a:noFill/>
          </a:ln>
        </p:spPr>
      </p:pic>
      <p:sp>
        <p:nvSpPr>
          <p:cNvPr id="375" name="Google Shape;375;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600"/>
              <a:buFont typeface="Century Gothic"/>
              <a:buNone/>
            </a:pPr>
            <a:r>
              <a:rPr lang="en-US" sz="4600"/>
              <a:t>Stochastic gradient descent</a:t>
            </a:r>
            <a:endParaRPr/>
          </a:p>
        </p:txBody>
      </p:sp>
      <p:sp>
        <p:nvSpPr>
          <p:cNvPr id="377" name="Google Shape;377;p26"/>
          <p:cNvSpPr/>
          <p:nvPr/>
        </p:nvSpPr>
        <p:spPr>
          <a:xfrm>
            <a:off x="0" y="0"/>
            <a:ext cx="7157124"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8" name="Google Shape;378;p26"/>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9" name="Google Shape;379;p26"/>
          <p:cNvSpPr/>
          <p:nvPr/>
        </p:nvSpPr>
        <p:spPr>
          <a:xfrm flipH="1" rot="5400000">
            <a:off x="3708596" y="2756642"/>
            <a:ext cx="6858000" cy="1344715"/>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descr="A close up of a logo&#10;&#10;Description automatically generated" id="380" name="Google Shape;380;p26"/>
          <p:cNvPicPr preferRelativeResize="0"/>
          <p:nvPr>
            <p:ph idx="1" type="body"/>
          </p:nvPr>
        </p:nvPicPr>
        <p:blipFill rotWithShape="1">
          <a:blip r:embed="rId8">
            <a:alphaModFix/>
          </a:blip>
          <a:srcRect b="0" l="0" r="0" t="0"/>
          <a:stretch/>
        </p:blipFill>
        <p:spPr>
          <a:xfrm>
            <a:off x="643854" y="967144"/>
            <a:ext cx="6270662" cy="49232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Mini batch gradient descent</a:t>
            </a:r>
            <a:endParaRPr/>
          </a:p>
        </p:txBody>
      </p:sp>
      <p:sp>
        <p:nvSpPr>
          <p:cNvPr id="386" name="Google Shape;386;p2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An improvement to avoid all the problems and demerits of SGD and standard Gradient Descent would be to use </a:t>
            </a:r>
            <a:r>
              <a:rPr b="1" lang="en-US"/>
              <a:t>Mini Batch Gradient Descent </a:t>
            </a:r>
            <a:r>
              <a:rPr lang="en-US"/>
              <a:t>as it takes the best of both techniques and performs an update for every batch with n training examples in each batch.</a:t>
            </a:r>
            <a:endParaRPr/>
          </a:p>
          <a:p>
            <a:pPr indent="-342900" lvl="0" marL="342900" rtl="0" algn="l">
              <a:spcBef>
                <a:spcPts val="1000"/>
              </a:spcBef>
              <a:spcAft>
                <a:spcPts val="0"/>
              </a:spcAft>
              <a:buSzPts val="1600"/>
              <a:buChar char="►"/>
            </a:pPr>
            <a:r>
              <a:rPr b="1" lang="en-US"/>
              <a:t>The advantages of using Mini Batch Gradient Descent are —</a:t>
            </a:r>
            <a:endParaRPr/>
          </a:p>
          <a:p>
            <a:pPr indent="-342900" lvl="0" marL="342900" rtl="0" algn="l">
              <a:spcBef>
                <a:spcPts val="1000"/>
              </a:spcBef>
              <a:spcAft>
                <a:spcPts val="0"/>
              </a:spcAft>
              <a:buSzPts val="1600"/>
              <a:buChar char="►"/>
            </a:pPr>
            <a:r>
              <a:rPr lang="en-US"/>
              <a:t>It Reduces the variance in the parameter updates , which can ultimately lead us to a much better and stable convergence.</a:t>
            </a:r>
            <a:endParaRPr/>
          </a:p>
          <a:p>
            <a:pPr indent="-342900" lvl="0" marL="342900" rtl="0" algn="l">
              <a:spcBef>
                <a:spcPts val="1000"/>
              </a:spcBef>
              <a:spcAft>
                <a:spcPts val="0"/>
              </a:spcAft>
              <a:buSzPts val="1600"/>
              <a:buChar char="►"/>
            </a:pPr>
            <a:r>
              <a:rPr lang="en-US"/>
              <a:t>Commonly Mini-batch sizes Range from 50 to 256, but can vary as per the application and problem being solved.</a:t>
            </a:r>
            <a:endParaRPr/>
          </a:p>
          <a:p>
            <a:pPr indent="-342900" lvl="0" marL="342900" rtl="0" algn="l">
              <a:spcBef>
                <a:spcPts val="1000"/>
              </a:spcBef>
              <a:spcAft>
                <a:spcPts val="0"/>
              </a:spcAft>
              <a:buSzPts val="1600"/>
              <a:buChar char="►"/>
            </a:pPr>
            <a:r>
              <a:rPr lang="en-US"/>
              <a:t>Mini-batch gradient descent is typically the algorithm of choice when training a neural network nowadays</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Gradient descent vs Mini-batch gradient descent</a:t>
            </a:r>
            <a:endParaRPr/>
          </a:p>
        </p:txBody>
      </p:sp>
      <p:pic>
        <p:nvPicPr>
          <p:cNvPr id="392" name="Google Shape;392;p28"/>
          <p:cNvPicPr preferRelativeResize="0"/>
          <p:nvPr>
            <p:ph idx="1" type="body"/>
          </p:nvPr>
        </p:nvPicPr>
        <p:blipFill rotWithShape="1">
          <a:blip r:embed="rId3">
            <a:alphaModFix/>
          </a:blip>
          <a:srcRect b="0" l="0" r="0" t="0"/>
          <a:stretch/>
        </p:blipFill>
        <p:spPr>
          <a:xfrm>
            <a:off x="2423895" y="2761991"/>
            <a:ext cx="5815229" cy="19838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a:t>Challenges faced while using Gradient Descent and its variants —</a:t>
            </a:r>
            <a:br>
              <a:rPr b="1" lang="en-US"/>
            </a:br>
            <a:endParaRPr/>
          </a:p>
        </p:txBody>
      </p:sp>
      <p:sp>
        <p:nvSpPr>
          <p:cNvPr id="398" name="Google Shape;398;p2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Choosing a proper learning rate can be difficult. A learning rate that is too small leads to painfully </a:t>
            </a:r>
            <a:r>
              <a:rPr i="1" lang="en-US"/>
              <a:t>slow convergence </a:t>
            </a:r>
            <a:r>
              <a:rPr lang="en-US"/>
              <a:t>which directly affects the overall training time which gets too large. </a:t>
            </a:r>
            <a:endParaRPr/>
          </a:p>
          <a:p>
            <a:pPr indent="-342900" lvl="0" marL="342900" rtl="0" algn="l">
              <a:spcBef>
                <a:spcPts val="1000"/>
              </a:spcBef>
              <a:spcAft>
                <a:spcPts val="0"/>
              </a:spcAft>
              <a:buSzPts val="1600"/>
              <a:buChar char="►"/>
            </a:pPr>
            <a:r>
              <a:rPr lang="en-US"/>
              <a:t>Additionally, the same learning rate applies to all parameter updates. If our data is sparse and our features have very different frequencies, we might not want to update all of them to the same extent, but perform a larger update for rarely occurring features.</a:t>
            </a:r>
            <a:endParaRPr/>
          </a:p>
          <a:p>
            <a:pPr indent="-342900" lvl="0" marL="342900" rtl="0" algn="l">
              <a:spcBef>
                <a:spcPts val="1000"/>
              </a:spcBef>
              <a:spcAft>
                <a:spcPts val="0"/>
              </a:spcAft>
              <a:buSzPts val="1600"/>
              <a:buChar char="►"/>
            </a:pPr>
            <a:r>
              <a:rPr lang="en-US"/>
              <a:t>Another key challenge of minimizing highly non-convex error functions common for neural networks is avoiding getting trapped in their numerous </a:t>
            </a:r>
            <a:r>
              <a:rPr b="1" i="1" lang="en-US"/>
              <a:t>sub-optimal local minima</a:t>
            </a:r>
            <a:r>
              <a:rPr lang="en-US"/>
              <a:t>. Actually, Difficulty arises in fact not from local minima but from </a:t>
            </a:r>
            <a:r>
              <a:rPr b="1" i="1" lang="en-US"/>
              <a:t>saddle points</a:t>
            </a:r>
            <a:r>
              <a:rPr lang="en-US"/>
              <a:t>, i.e. </a:t>
            </a:r>
            <a:r>
              <a:rPr i="1" lang="en-US"/>
              <a:t>points where one dimension slopes up and another slopes down</a:t>
            </a: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600"/>
              <a:buFont typeface="Century Gothic"/>
              <a:buNone/>
            </a:pPr>
            <a:r>
              <a:rPr lang="en-US" sz="4600"/>
              <a:t>Artificial neural network motivation</a:t>
            </a:r>
            <a:endParaRPr/>
          </a:p>
        </p:txBody>
      </p:sp>
      <p:pic>
        <p:nvPicPr>
          <p:cNvPr descr="A close up of a logo&#10;&#10;Description automatically generated" id="184" name="Google Shape;184;p3"/>
          <p:cNvPicPr preferRelativeResize="0"/>
          <p:nvPr>
            <p:ph idx="1" type="body"/>
          </p:nvPr>
        </p:nvPicPr>
        <p:blipFill rotWithShape="1">
          <a:blip r:embed="rId3">
            <a:alphaModFix/>
          </a:blip>
          <a:srcRect b="0" l="0" r="0" t="0"/>
          <a:stretch/>
        </p:blipFill>
        <p:spPr>
          <a:xfrm>
            <a:off x="643854" y="1780709"/>
            <a:ext cx="6270662" cy="32961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Ada grad</a:t>
            </a:r>
            <a:endParaRPr/>
          </a:p>
        </p:txBody>
      </p:sp>
      <p:sp>
        <p:nvSpPr>
          <p:cNvPr id="404" name="Google Shape;404;p3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i="1" lang="en-US"/>
              <a:t>Adagrad </a:t>
            </a:r>
            <a:r>
              <a:rPr b="1" lang="en-US"/>
              <a:t>modifies the general learning rate η at each time step t for every parameter θ(i) based on the past gradients that have been computed for θ(i).</a:t>
            </a:r>
            <a:endParaRPr/>
          </a:p>
          <a:p>
            <a:pPr indent="-342900" lvl="0" marL="342900" rtl="0" algn="l">
              <a:spcBef>
                <a:spcPts val="1000"/>
              </a:spcBef>
              <a:spcAft>
                <a:spcPts val="0"/>
              </a:spcAft>
              <a:buSzPts val="1600"/>
              <a:buChar char="►"/>
            </a:pPr>
            <a:r>
              <a:rPr i="1" lang="en-US"/>
              <a:t>The main benefit of </a:t>
            </a:r>
            <a:r>
              <a:rPr b="1" i="1" lang="en-US"/>
              <a:t>Adagrad</a:t>
            </a:r>
            <a:r>
              <a:rPr i="1" lang="en-US"/>
              <a:t> is that we don’t need to manually tune the learning Rate.</a:t>
            </a:r>
            <a:r>
              <a:rPr lang="en-US"/>
              <a:t> </a:t>
            </a:r>
            <a:r>
              <a:rPr i="1" lang="en-US"/>
              <a:t>Most implementations use a default value of 0.01 and leave it at that.</a:t>
            </a:r>
            <a:endParaRPr/>
          </a:p>
          <a:p>
            <a:pPr indent="-241300" lvl="0" marL="342900" rtl="0" algn="l">
              <a:spcBef>
                <a:spcPts val="1000"/>
              </a:spcBef>
              <a:spcAft>
                <a:spcPts val="0"/>
              </a:spcAft>
              <a:buSzPts val="1600"/>
              <a:buNone/>
            </a:pPr>
            <a:r>
              <a:t/>
            </a:r>
            <a:endParaRPr/>
          </a:p>
        </p:txBody>
      </p:sp>
      <p:sp>
        <p:nvSpPr>
          <p:cNvPr id="405" name="Google Shape;405;p30"/>
          <p:cNvSpPr/>
          <p:nvPr/>
        </p:nvSpPr>
        <p:spPr>
          <a:xfrm>
            <a:off x="0" y="0"/>
            <a:ext cx="12192000" cy="45720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500"/>
              <a:buFont typeface="Content"/>
              <a:buNone/>
            </a:pPr>
            <a:r>
              <a:rPr b="0" i="0" lang="en-US" sz="1500" u="none" cap="none" strike="noStrike">
                <a:solidFill>
                  <a:schemeClr val="lt1"/>
                </a:solidFill>
                <a:latin typeface="Content"/>
                <a:ea typeface="Content"/>
                <a:cs typeface="Content"/>
                <a:sym typeface="Content"/>
              </a:rPr>
              <a:t>Previously, we performed an update for all parameters </a:t>
            </a:r>
            <a:r>
              <a:rPr b="1" i="0" lang="en-US" sz="1500" u="none" cap="none" strike="noStrike">
                <a:solidFill>
                  <a:schemeClr val="lt1"/>
                </a:solidFill>
                <a:latin typeface="Content"/>
                <a:ea typeface="Content"/>
                <a:cs typeface="Content"/>
                <a:sym typeface="Content"/>
              </a:rPr>
              <a:t>θ</a:t>
            </a:r>
            <a:r>
              <a:rPr b="0" i="0" lang="en-US" sz="1500" u="none" cap="none" strike="noStrike">
                <a:solidFill>
                  <a:schemeClr val="lt1"/>
                </a:solidFill>
                <a:latin typeface="Content"/>
                <a:ea typeface="Content"/>
                <a:cs typeface="Content"/>
                <a:sym typeface="Content"/>
              </a:rPr>
              <a:t> at once as every parameter </a:t>
            </a:r>
            <a:r>
              <a:rPr b="1" i="0" lang="en-US" sz="1500" u="none" cap="none" strike="noStrike">
                <a:solidFill>
                  <a:schemeClr val="lt1"/>
                </a:solidFill>
                <a:latin typeface="Content"/>
                <a:ea typeface="Content"/>
                <a:cs typeface="Content"/>
                <a:sym typeface="Content"/>
              </a:rPr>
              <a:t>θ(i)</a:t>
            </a:r>
            <a:r>
              <a:rPr b="0" i="0" lang="en-US" sz="1500" u="none" cap="none" strike="noStrike">
                <a:solidFill>
                  <a:schemeClr val="lt1"/>
                </a:solidFill>
                <a:latin typeface="Content"/>
                <a:ea typeface="Content"/>
                <a:cs typeface="Content"/>
                <a:sym typeface="Content"/>
              </a:rPr>
              <a:t> used the same learning rate</a:t>
            </a:r>
            <a:r>
              <a:rPr b="1" i="0" lang="en-US" sz="1500" u="none" cap="none" strike="noStrike">
                <a:solidFill>
                  <a:schemeClr val="lt1"/>
                </a:solidFill>
                <a:latin typeface="Content"/>
                <a:ea typeface="Content"/>
                <a:cs typeface="Content"/>
                <a:sym typeface="Content"/>
              </a:rPr>
              <a:t> η</a:t>
            </a:r>
            <a:r>
              <a:rPr b="0" i="0" lang="en-US" sz="1500" u="none" cap="none" strike="noStrike">
                <a:solidFill>
                  <a:schemeClr val="lt1"/>
                </a:solidFill>
                <a:latin typeface="Content"/>
                <a:ea typeface="Content"/>
                <a:cs typeface="Content"/>
                <a:sym typeface="Content"/>
              </a:rPr>
              <a:t>. As </a:t>
            </a:r>
            <a:r>
              <a:rPr b="1" i="1" lang="en-US" sz="1500" u="none" cap="none" strike="noStrike">
                <a:solidFill>
                  <a:schemeClr val="lt1"/>
                </a:solidFill>
                <a:latin typeface="Content"/>
                <a:ea typeface="Content"/>
                <a:cs typeface="Content"/>
                <a:sym typeface="Content"/>
              </a:rPr>
              <a:t>Adagrad</a:t>
            </a:r>
            <a:r>
              <a:rPr b="0" i="0" lang="en-US" sz="1500" u="none" cap="none" strike="noStrike">
                <a:solidFill>
                  <a:schemeClr val="lt1"/>
                </a:solidFill>
                <a:latin typeface="Content"/>
                <a:ea typeface="Content"/>
                <a:cs typeface="Content"/>
                <a:sym typeface="Content"/>
              </a:rPr>
              <a:t> uses a different learning rate for every parameter </a:t>
            </a:r>
            <a:r>
              <a:rPr b="1" i="0" lang="en-US" sz="1500" u="none" cap="none" strike="noStrike">
                <a:solidFill>
                  <a:schemeClr val="lt1"/>
                </a:solidFill>
                <a:latin typeface="Content"/>
                <a:ea typeface="Content"/>
                <a:cs typeface="Content"/>
                <a:sym typeface="Content"/>
              </a:rPr>
              <a:t>θ(i)</a:t>
            </a:r>
            <a:r>
              <a:rPr b="0" i="0" lang="en-US" sz="1500" u="none" cap="none" strike="noStrike">
                <a:solidFill>
                  <a:schemeClr val="lt1"/>
                </a:solidFill>
                <a:latin typeface="Content"/>
                <a:ea typeface="Content"/>
                <a:cs typeface="Content"/>
                <a:sym typeface="Content"/>
              </a:rPr>
              <a:t> at every time step </a:t>
            </a:r>
            <a:r>
              <a:rPr b="1" i="0" lang="en-US" sz="1500" u="none" cap="none" strike="noStrike">
                <a:solidFill>
                  <a:schemeClr val="lt1"/>
                </a:solidFill>
                <a:latin typeface="Content"/>
                <a:ea typeface="Content"/>
                <a:cs typeface="Content"/>
                <a:sym typeface="Content"/>
              </a:rPr>
              <a:t>t</a:t>
            </a:r>
            <a:r>
              <a:rPr b="0" i="0" lang="en-US" sz="1500" u="none" cap="none" strike="noStrike">
                <a:solidFill>
                  <a:schemeClr val="lt1"/>
                </a:solidFill>
                <a:latin typeface="Content"/>
                <a:ea typeface="Content"/>
                <a:cs typeface="Content"/>
                <a:sym typeface="Content"/>
              </a:rPr>
              <a:t>, we first show Adagrad’s per-parameter update, which we then vectorize. For brevity, we set </a:t>
            </a:r>
            <a:r>
              <a:rPr b="1" i="0" lang="en-US" sz="1500" u="none" cap="none" strike="noStrike">
                <a:solidFill>
                  <a:schemeClr val="lt1"/>
                </a:solidFill>
                <a:latin typeface="Content"/>
                <a:ea typeface="Content"/>
                <a:cs typeface="Content"/>
                <a:sym typeface="Content"/>
              </a:rPr>
              <a:t>g(t,i)</a:t>
            </a:r>
            <a:r>
              <a:rPr b="0" i="0" lang="en-US" sz="1500" u="none" cap="none" strike="noStrike">
                <a:solidFill>
                  <a:schemeClr val="lt1"/>
                </a:solidFill>
                <a:latin typeface="Content"/>
                <a:ea typeface="Content"/>
                <a:cs typeface="Content"/>
                <a:sym typeface="Content"/>
              </a:rPr>
              <a:t> to be the </a:t>
            </a:r>
            <a:r>
              <a:rPr b="1" i="1" lang="en-US" sz="1500" u="none" cap="none" strike="noStrike">
                <a:solidFill>
                  <a:schemeClr val="lt1"/>
                </a:solidFill>
                <a:latin typeface="Content"/>
                <a:ea typeface="Content"/>
                <a:cs typeface="Content"/>
                <a:sym typeface="Content"/>
              </a:rPr>
              <a:t>gradient of the loss function </a:t>
            </a:r>
            <a:r>
              <a:rPr b="0" i="0" lang="en-US" sz="1500" u="none" cap="none" strike="noStrike">
                <a:solidFill>
                  <a:schemeClr val="lt1"/>
                </a:solidFill>
                <a:latin typeface="Content"/>
                <a:ea typeface="Content"/>
                <a:cs typeface="Content"/>
                <a:sym typeface="Content"/>
              </a:rPr>
              <a:t>w.r.t. to the parameter</a:t>
            </a:r>
            <a:r>
              <a:rPr b="1" i="0" lang="en-US" sz="1500" u="none" cap="none" strike="noStrike">
                <a:solidFill>
                  <a:schemeClr val="lt1"/>
                </a:solidFill>
                <a:latin typeface="Content"/>
                <a:ea typeface="Content"/>
                <a:cs typeface="Content"/>
                <a:sym typeface="Content"/>
              </a:rPr>
              <a:t> θ(i)</a:t>
            </a:r>
            <a:r>
              <a:rPr b="0" i="0" lang="en-US" sz="1500" u="none" cap="none" strike="noStrike">
                <a:solidFill>
                  <a:schemeClr val="lt1"/>
                </a:solidFill>
                <a:latin typeface="Content"/>
                <a:ea typeface="Content"/>
                <a:cs typeface="Content"/>
                <a:sym typeface="Content"/>
              </a:rPr>
              <a:t>at time step </a:t>
            </a:r>
            <a:r>
              <a:rPr b="1" i="0" lang="en-US" sz="1500" u="none" cap="none" strike="noStrike">
                <a:solidFill>
                  <a:schemeClr val="lt1"/>
                </a:solidFill>
                <a:latin typeface="Content"/>
                <a:ea typeface="Content"/>
                <a:cs typeface="Content"/>
                <a:sym typeface="Content"/>
              </a:rPr>
              <a:t>t .</a:t>
            </a:r>
            <a:endParaRPr b="0" i="0" sz="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  </a:t>
            </a:r>
            <a:r>
              <a:rPr b="0" i="0" lang="en-US" sz="42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br>
              <a:rPr b="0" i="0" lang="en-US"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pic>
        <p:nvPicPr>
          <p:cNvPr id="406" name="Google Shape;406;p30"/>
          <p:cNvPicPr preferRelativeResize="0"/>
          <p:nvPr/>
        </p:nvPicPr>
        <p:blipFill rotWithShape="1">
          <a:blip r:embed="rId3">
            <a:alphaModFix/>
          </a:blip>
          <a:srcRect b="0" l="0" r="0" t="0"/>
          <a:stretch/>
        </p:blipFill>
        <p:spPr>
          <a:xfrm>
            <a:off x="127000" y="-479425"/>
            <a:ext cx="2981325" cy="676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Adam</a:t>
            </a:r>
            <a:endParaRPr/>
          </a:p>
        </p:txBody>
      </p:sp>
      <p:sp>
        <p:nvSpPr>
          <p:cNvPr id="412" name="Google Shape;412;p3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i="1" lang="en-US"/>
              <a:t>Adam</a:t>
            </a:r>
            <a:r>
              <a:rPr i="1" lang="en-US"/>
              <a:t> works well in practice and compares favorably to other adaptive learning-method algorithms as it converges very fast and the learning speed of the Model is quiet Fast and efficient and also it rectifies every problem that is faced in other optimization techniques such as </a:t>
            </a:r>
            <a:r>
              <a:rPr b="1" i="1" lang="en-US"/>
              <a:t>vanishing Learning rate , slow convergence or High variance in the parameter updates which leads to fluctuating Loss function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418" name="Google Shape;418;p3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Adam stands for </a:t>
            </a:r>
            <a:r>
              <a:rPr b="1" lang="en-US"/>
              <a:t>Adaptive Moment Estimation.</a:t>
            </a:r>
            <a:r>
              <a:rPr lang="en-US"/>
              <a:t> Adaptive Moment Estimation (Adam) is another method that computes adaptive learning rates for each parameter. In addition to storing an exponentially decaying average of past squared gradients like </a:t>
            </a:r>
            <a:r>
              <a:rPr b="1" lang="en-US"/>
              <a:t>AdaDelta</a:t>
            </a:r>
            <a:r>
              <a:rPr lang="en-US"/>
              <a:t> ,</a:t>
            </a:r>
            <a:r>
              <a:rPr b="1" i="1" lang="en-US"/>
              <a:t>Adam</a:t>
            </a:r>
            <a:r>
              <a:rPr i="1" lang="en-US"/>
              <a:t> also keeps an exponentially decaying average of past gradients M</a:t>
            </a:r>
            <a:r>
              <a:rPr b="1" i="1" lang="en-US"/>
              <a:t>(t)</a:t>
            </a:r>
            <a:r>
              <a:rPr i="1" lang="en-US"/>
              <a:t>, similar to momentum</a:t>
            </a:r>
            <a:r>
              <a:rPr lang="en-US"/>
              <a:t>:</a:t>
            </a:r>
            <a:endParaRPr/>
          </a:p>
          <a:p>
            <a:pPr indent="0" lvl="0" marL="0" rtl="0" algn="l">
              <a:spcBef>
                <a:spcPts val="1000"/>
              </a:spcBef>
              <a:spcAft>
                <a:spcPts val="0"/>
              </a:spcAft>
              <a:buSzPts val="16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Different optimizers performance on Mnist multi layer neural network</a:t>
            </a:r>
            <a:endParaRPr/>
          </a:p>
        </p:txBody>
      </p:sp>
      <p:pic>
        <p:nvPicPr>
          <p:cNvPr id="424" name="Google Shape;424;p33"/>
          <p:cNvPicPr preferRelativeResize="0"/>
          <p:nvPr>
            <p:ph idx="1" type="body"/>
          </p:nvPr>
        </p:nvPicPr>
        <p:blipFill rotWithShape="1">
          <a:blip r:embed="rId3">
            <a:alphaModFix/>
          </a:blip>
          <a:srcRect b="0" l="0" r="0" t="0"/>
          <a:stretch/>
        </p:blipFill>
        <p:spPr>
          <a:xfrm>
            <a:off x="3257550" y="2465242"/>
            <a:ext cx="3433763" cy="33283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4"/>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a:t>Multi-class classification using ANN</a:t>
            </a:r>
            <a:endParaRPr/>
          </a:p>
        </p:txBody>
      </p:sp>
      <p:sp>
        <p:nvSpPr>
          <p:cNvPr id="430" name="Google Shape;430;p34"/>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Multi class classification</a:t>
            </a:r>
            <a:endParaRPr/>
          </a:p>
        </p:txBody>
      </p:sp>
      <p:pic>
        <p:nvPicPr>
          <p:cNvPr id="436" name="Google Shape;436;p35"/>
          <p:cNvPicPr preferRelativeResize="0"/>
          <p:nvPr>
            <p:ph idx="1" type="body"/>
          </p:nvPr>
        </p:nvPicPr>
        <p:blipFill rotWithShape="1">
          <a:blip r:embed="rId3">
            <a:alphaModFix/>
          </a:blip>
          <a:srcRect b="0" l="0" r="0" t="0"/>
          <a:stretch/>
        </p:blipFill>
        <p:spPr>
          <a:xfrm>
            <a:off x="1843371" y="2052638"/>
            <a:ext cx="7467034" cy="41957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MNIST Data set</a:t>
            </a:r>
            <a:endParaRPr/>
          </a:p>
        </p:txBody>
      </p:sp>
      <p:sp>
        <p:nvSpPr>
          <p:cNvPr id="442" name="Google Shape;442;p3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latin typeface="Content"/>
                <a:ea typeface="Content"/>
                <a:cs typeface="Content"/>
                <a:sym typeface="Content"/>
              </a:rPr>
              <a:t>The </a:t>
            </a:r>
            <a:r>
              <a:rPr b="1" i="0" lang="en-US">
                <a:latin typeface="Content"/>
                <a:ea typeface="Content"/>
                <a:cs typeface="Content"/>
                <a:sym typeface="Content"/>
              </a:rPr>
              <a:t>MNIST dataset</a:t>
            </a:r>
            <a:r>
              <a:rPr b="0" i="0" lang="en-US">
                <a:latin typeface="Content"/>
                <a:ea typeface="Content"/>
                <a:cs typeface="Content"/>
                <a:sym typeface="Content"/>
              </a:rPr>
              <a:t> is an image dataset of handwritten digits.</a:t>
            </a:r>
            <a:endParaRPr/>
          </a:p>
          <a:p>
            <a:pPr indent="-342900" lvl="0" marL="342900" rtl="0" algn="l">
              <a:spcBef>
                <a:spcPts val="1000"/>
              </a:spcBef>
              <a:spcAft>
                <a:spcPts val="0"/>
              </a:spcAft>
              <a:buSzPts val="1600"/>
              <a:buChar char="►"/>
            </a:pPr>
            <a:r>
              <a:rPr b="0" i="0" lang="en-US">
                <a:latin typeface="Content"/>
                <a:ea typeface="Content"/>
                <a:cs typeface="Content"/>
                <a:sym typeface="Content"/>
              </a:rPr>
              <a:t>It has has 60,000 training images and 10,000 test images, each of which are </a:t>
            </a:r>
            <a:r>
              <a:rPr b="0" i="1" lang="en-US">
                <a:latin typeface="Content"/>
                <a:ea typeface="Content"/>
                <a:cs typeface="Content"/>
                <a:sym typeface="Content"/>
              </a:rPr>
              <a:t>grayscale</a:t>
            </a:r>
            <a:r>
              <a:rPr b="0" i="0" lang="en-US">
                <a:latin typeface="Content"/>
                <a:ea typeface="Content"/>
                <a:cs typeface="Content"/>
                <a:sym typeface="Content"/>
              </a:rPr>
              <a:t> 28 x 28 sized images.</a:t>
            </a:r>
            <a:endParaRPr/>
          </a:p>
          <a:p>
            <a:pPr indent="-342900" lvl="0" marL="342900" rtl="0" algn="l">
              <a:spcBef>
                <a:spcPts val="1000"/>
              </a:spcBef>
              <a:spcAft>
                <a:spcPts val="0"/>
              </a:spcAft>
              <a:buSzPts val="1600"/>
              <a:buChar char="►"/>
            </a:pPr>
            <a:r>
              <a:rPr b="0" i="0" lang="en-US">
                <a:latin typeface="Content"/>
                <a:ea typeface="Content"/>
                <a:cs typeface="Content"/>
                <a:sym typeface="Content"/>
              </a:rPr>
              <a:t> It is a good beginner’s dataset to try learning techniques and pattern recognition methods on real-world data while spending minimal efforts on pre-processing and formatting.</a:t>
            </a:r>
            <a:endParaRPr/>
          </a:p>
          <a:p>
            <a:pPr indent="0" lvl="0" marL="0" rtl="0" algn="l">
              <a:spcBef>
                <a:spcPts val="1000"/>
              </a:spcBef>
              <a:spcAft>
                <a:spcPts val="0"/>
              </a:spcAft>
              <a:buSzPts val="1600"/>
              <a:buNone/>
            </a:pPr>
            <a:r>
              <a:t/>
            </a:r>
            <a:endParaRPr/>
          </a:p>
        </p:txBody>
      </p:sp>
      <p:pic>
        <p:nvPicPr>
          <p:cNvPr id="443" name="Google Shape;443;p36"/>
          <p:cNvPicPr preferRelativeResize="0"/>
          <p:nvPr/>
        </p:nvPicPr>
        <p:blipFill rotWithShape="1">
          <a:blip r:embed="rId3">
            <a:alphaModFix/>
          </a:blip>
          <a:srcRect b="0" l="0" r="0" t="0"/>
          <a:stretch/>
        </p:blipFill>
        <p:spPr>
          <a:xfrm>
            <a:off x="4160534" y="4305300"/>
            <a:ext cx="6093128" cy="2305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MNIST Multi-class classification</a:t>
            </a:r>
            <a:endParaRPr/>
          </a:p>
        </p:txBody>
      </p:sp>
      <p:pic>
        <p:nvPicPr>
          <p:cNvPr id="449" name="Google Shape;449;p37"/>
          <p:cNvPicPr preferRelativeResize="0"/>
          <p:nvPr>
            <p:ph idx="1" type="body"/>
          </p:nvPr>
        </p:nvPicPr>
        <p:blipFill rotWithShape="1">
          <a:blip r:embed="rId3">
            <a:alphaModFix/>
          </a:blip>
          <a:srcRect b="0" l="0" r="0" t="0"/>
          <a:stretch/>
        </p:blipFill>
        <p:spPr>
          <a:xfrm>
            <a:off x="1916385" y="2100898"/>
            <a:ext cx="6227490" cy="42356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94e3bd4101_1_0"/>
          <p:cNvSpPr txBox="1"/>
          <p:nvPr>
            <p:ph idx="1" type="body"/>
          </p:nvPr>
        </p:nvSpPr>
        <p:spPr>
          <a:xfrm>
            <a:off x="1408125" y="2163770"/>
            <a:ext cx="8946600" cy="1479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Slide Downloadable Link</a:t>
            </a:r>
            <a:endParaRPr/>
          </a:p>
          <a:p>
            <a:pPr indent="0" lvl="0" marL="0" rtl="0" algn="ctr">
              <a:spcBef>
                <a:spcPts val="1000"/>
              </a:spcBef>
              <a:spcAft>
                <a:spcPts val="0"/>
              </a:spcAft>
              <a:buNone/>
            </a:pPr>
            <a:r>
              <a:rPr lang="en-US" u="sng">
                <a:solidFill>
                  <a:schemeClr val="hlink"/>
                </a:solidFill>
                <a:hlinkClick r:id="rId3"/>
              </a:rPr>
              <a:t>https://drive.google.com/file/d/1D7vxZXJ0xBiYTTd8z4IvEbO9us5lxzMm/view?usp=sharing</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5400"/>
              <a:buFont typeface="Century Gothic"/>
              <a:buNone/>
            </a:pPr>
            <a:r>
              <a:rPr lang="en-US" sz="5400"/>
              <a:t>Structure of a neural network</a:t>
            </a:r>
            <a:endParaRPr/>
          </a:p>
        </p:txBody>
      </p:sp>
      <p:pic>
        <p:nvPicPr>
          <p:cNvPr descr="A close up of a map&#10;&#10;Description automatically generated" id="190" name="Google Shape;190;p4"/>
          <p:cNvPicPr preferRelativeResize="0"/>
          <p:nvPr>
            <p:ph idx="1" type="body"/>
          </p:nvPr>
        </p:nvPicPr>
        <p:blipFill rotWithShape="1">
          <a:blip r:embed="rId3">
            <a:alphaModFix/>
          </a:blip>
          <a:srcRect b="0" l="0" r="0" t="0"/>
          <a:stretch/>
        </p:blipFill>
        <p:spPr>
          <a:xfrm>
            <a:off x="643854" y="1163969"/>
            <a:ext cx="6270662" cy="45295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196" name="Google Shape;196;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sp>
        <p:nvSpPr>
          <p:cNvPr id="197" name="Google Shape;197;p5"/>
          <p:cNvSpPr txBox="1"/>
          <p:nvPr/>
        </p:nvSpPr>
        <p:spPr>
          <a:xfrm>
            <a:off x="3048000" y="323480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p:txBody>
      </p:sp>
      <p:pic>
        <p:nvPicPr>
          <p:cNvPr id="198" name="Google Shape;198;p5"/>
          <p:cNvPicPr preferRelativeResize="0"/>
          <p:nvPr/>
        </p:nvPicPr>
        <p:blipFill rotWithShape="1">
          <a:blip r:embed="rId3">
            <a:alphaModFix/>
          </a:blip>
          <a:srcRect b="0" l="0" r="0" t="0"/>
          <a:stretch/>
        </p:blipFill>
        <p:spPr>
          <a:xfrm>
            <a:off x="776472" y="0"/>
            <a:ext cx="9144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txBox="1"/>
          <p:nvPr>
            <p:ph type="title"/>
          </p:nvPr>
        </p:nvSpPr>
        <p:spPr>
          <a:xfrm>
            <a:off x="636916" y="4542503"/>
            <a:ext cx="9184606" cy="11798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3400"/>
              <a:buFont typeface="Century Gothic"/>
              <a:buNone/>
            </a:pPr>
            <a:r>
              <a:rPr lang="en-US" sz="3400"/>
              <a:t>Single node neural network [Logistic regression]</a:t>
            </a:r>
            <a:endParaRPr/>
          </a:p>
        </p:txBody>
      </p:sp>
      <p:pic>
        <p:nvPicPr>
          <p:cNvPr descr="A picture containing object&#10;&#10;Description automatically generated" id="204" name="Google Shape;204;p6"/>
          <p:cNvPicPr preferRelativeResize="0"/>
          <p:nvPr>
            <p:ph idx="1" type="body"/>
          </p:nvPr>
        </p:nvPicPr>
        <p:blipFill rotWithShape="1">
          <a:blip r:embed="rId3">
            <a:alphaModFix/>
          </a:blip>
          <a:srcRect b="19045" l="0" r="-1" t="0"/>
          <a:stretch/>
        </p:blipFill>
        <p:spPr>
          <a:xfrm>
            <a:off x="635458" y="640080"/>
            <a:ext cx="9186063" cy="3602736"/>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7"/>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5400"/>
              <a:buFont typeface="Century Gothic"/>
              <a:buNone/>
            </a:pPr>
            <a:r>
              <a:rPr lang="en-US" sz="5400"/>
              <a:t>Layers in neural network</a:t>
            </a:r>
            <a:endParaRPr/>
          </a:p>
        </p:txBody>
      </p:sp>
      <p:pic>
        <p:nvPicPr>
          <p:cNvPr descr="A picture containing building&#10;&#10;Description automatically generated" id="210" name="Google Shape;210;p7"/>
          <p:cNvPicPr preferRelativeResize="0"/>
          <p:nvPr>
            <p:ph idx="1" type="body"/>
          </p:nvPr>
        </p:nvPicPr>
        <p:blipFill rotWithShape="1">
          <a:blip r:embed="rId3">
            <a:alphaModFix/>
          </a:blip>
          <a:srcRect b="0" l="0" r="0" t="0"/>
          <a:stretch/>
        </p:blipFill>
        <p:spPr>
          <a:xfrm>
            <a:off x="643854" y="1892455"/>
            <a:ext cx="6270662" cy="3072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a:t>Activation functions</a:t>
            </a:r>
            <a:endParaRPr/>
          </a:p>
        </p:txBody>
      </p:sp>
      <p:sp>
        <p:nvSpPr>
          <p:cNvPr id="216" name="Google Shape;216;p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Why non-linearity in Activation function?</a:t>
            </a:r>
            <a:br>
              <a:rPr lang="en-US"/>
            </a:br>
            <a:endParaRPr/>
          </a:p>
        </p:txBody>
      </p:sp>
      <p:sp>
        <p:nvSpPr>
          <p:cNvPr id="222" name="Google Shape;222;p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en-US"/>
              <a:t>So why do we need Non-Linearities?</a:t>
            </a:r>
            <a:endParaRPr/>
          </a:p>
          <a:p>
            <a:pPr indent="-342900" lvl="0" marL="342900" rtl="0" algn="l">
              <a:spcBef>
                <a:spcPts val="1000"/>
              </a:spcBef>
              <a:spcAft>
                <a:spcPts val="0"/>
              </a:spcAft>
              <a:buSzPts val="1600"/>
              <a:buChar char="►"/>
            </a:pPr>
            <a:r>
              <a:rPr lang="en-US"/>
              <a:t>Non-linear functions are those which have degree more than one and they have a curvature when we plot a Non-Linear function.</a:t>
            </a:r>
            <a:endParaRPr/>
          </a:p>
          <a:p>
            <a:pPr indent="-342900" lvl="0" marL="342900" rtl="0" algn="l">
              <a:spcBef>
                <a:spcPts val="1000"/>
              </a:spcBef>
              <a:spcAft>
                <a:spcPts val="0"/>
              </a:spcAft>
              <a:buSzPts val="1600"/>
              <a:buChar char="►"/>
            </a:pPr>
            <a:r>
              <a:rPr lang="en-US"/>
              <a:t>Real world is made of non linear data- for example generic heights of students in class follows bell curve or normal distribution.</a:t>
            </a:r>
            <a:endParaRPr/>
          </a:p>
          <a:p>
            <a:pPr indent="-342900" lvl="0" marL="342900" rtl="0" algn="l">
              <a:spcBef>
                <a:spcPts val="1000"/>
              </a:spcBef>
              <a:spcAft>
                <a:spcPts val="0"/>
              </a:spcAft>
              <a:buSzPts val="1600"/>
              <a:buChar char="►"/>
            </a:pPr>
            <a:r>
              <a:rPr lang="en-US"/>
              <a:t>Neural networks need to learn about real world data.</a:t>
            </a:r>
            <a:endParaRPr/>
          </a:p>
          <a:p>
            <a:pPr indent="-342900" lvl="0" marL="342900" rtl="0" algn="l">
              <a:spcBef>
                <a:spcPts val="1000"/>
              </a:spcBef>
              <a:spcAft>
                <a:spcPts val="0"/>
              </a:spcAft>
              <a:buSzPts val="1600"/>
              <a:buChar char="►"/>
            </a:pPr>
            <a:r>
              <a:rPr lang="en-US"/>
              <a:t> Neural-Networks are considered </a:t>
            </a:r>
            <a:r>
              <a:rPr b="1" i="1" lang="en-US"/>
              <a:t>Universal Function Approximators</a:t>
            </a:r>
            <a:r>
              <a:rPr lang="en-US"/>
              <a:t>. </a:t>
            </a:r>
            <a:r>
              <a:rPr i="1" lang="en-US"/>
              <a:t>It means that they can compute and learn any function at all</a:t>
            </a:r>
            <a:r>
              <a:rPr lang="en-US"/>
              <a:t>. </a:t>
            </a:r>
            <a:endParaRPr/>
          </a:p>
          <a:p>
            <a:pPr indent="-342900" lvl="0" marL="342900" rtl="0" algn="l">
              <a:spcBef>
                <a:spcPts val="1000"/>
              </a:spcBef>
              <a:spcAft>
                <a:spcPts val="0"/>
              </a:spcAft>
              <a:buSzPts val="1600"/>
              <a:buChar char="►"/>
            </a:pPr>
            <a:r>
              <a:rPr lang="en-US"/>
              <a:t>Almost any process we can think of can be represented as a functional computation in Neural Networks.</a:t>
            </a:r>
            <a:endParaRPr/>
          </a:p>
          <a:p>
            <a:pPr indent="-241300" lvl="0" marL="342900" rtl="0" algn="l">
              <a:spcBef>
                <a:spcPts val="1000"/>
              </a:spcBef>
              <a:spcAft>
                <a:spcPts val="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2019-09-02T15:13:34Z</dcterms:created>
  <dc:creator>GayatriDatascientist</dc:creator>
</cp:coreProperties>
</file>